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60" r:id="rId3"/>
    <p:sldId id="361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  <p:sldId id="317" r:id="rId64"/>
    <p:sldId id="318" r:id="rId65"/>
    <p:sldId id="319" r:id="rId66"/>
    <p:sldId id="320" r:id="rId67"/>
    <p:sldId id="321" r:id="rId68"/>
    <p:sldId id="322" r:id="rId69"/>
    <p:sldId id="323" r:id="rId70"/>
    <p:sldId id="324" r:id="rId71"/>
    <p:sldId id="325" r:id="rId72"/>
    <p:sldId id="326" r:id="rId73"/>
    <p:sldId id="327" r:id="rId74"/>
    <p:sldId id="328" r:id="rId75"/>
    <p:sldId id="329" r:id="rId76"/>
    <p:sldId id="330" r:id="rId77"/>
    <p:sldId id="331" r:id="rId78"/>
    <p:sldId id="332" r:id="rId79"/>
    <p:sldId id="333" r:id="rId80"/>
    <p:sldId id="334" r:id="rId81"/>
    <p:sldId id="335" r:id="rId82"/>
    <p:sldId id="336" r:id="rId83"/>
    <p:sldId id="337" r:id="rId84"/>
    <p:sldId id="338" r:id="rId85"/>
    <p:sldId id="339" r:id="rId86"/>
    <p:sldId id="340" r:id="rId87"/>
    <p:sldId id="342" r:id="rId88"/>
    <p:sldId id="343" r:id="rId89"/>
    <p:sldId id="344" r:id="rId90"/>
    <p:sldId id="345" r:id="rId91"/>
    <p:sldId id="346" r:id="rId92"/>
    <p:sldId id="347" r:id="rId93"/>
    <p:sldId id="348" r:id="rId94"/>
    <p:sldId id="349" r:id="rId95"/>
    <p:sldId id="350" r:id="rId96"/>
    <p:sldId id="351" r:id="rId97"/>
    <p:sldId id="352" r:id="rId98"/>
    <p:sldId id="353" r:id="rId99"/>
    <p:sldId id="354" r:id="rId100"/>
    <p:sldId id="355" r:id="rId101"/>
    <p:sldId id="356" r:id="rId102"/>
    <p:sldId id="359" r:id="rId103"/>
    <p:sldId id="357" r:id="rId10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6" d="100"/>
          <a:sy n="86" d="100"/>
        </p:scale>
        <p:origin x="514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07" Type="http://schemas.openxmlformats.org/officeDocument/2006/relationships/theme" Target="theme/theme1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B78B2-8B01-4C23-80D2-C6B9DE717B26}" type="datetimeFigureOut">
              <a:rPr lang="en-US" smtClean="0"/>
              <a:t>06-Feb-24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3404C-73CE-43DD-83C1-8650A61B26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04663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B78B2-8B01-4C23-80D2-C6B9DE717B26}" type="datetimeFigureOut">
              <a:rPr lang="en-US" smtClean="0"/>
              <a:t>06-Feb-24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3404C-73CE-43DD-83C1-8650A61B26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2958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B78B2-8B01-4C23-80D2-C6B9DE717B26}" type="datetimeFigureOut">
              <a:rPr lang="en-US" smtClean="0"/>
              <a:t>06-Feb-24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3404C-73CE-43DD-83C1-8650A61B26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1413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B78B2-8B01-4C23-80D2-C6B9DE717B26}" type="datetimeFigureOut">
              <a:rPr lang="en-US" smtClean="0"/>
              <a:t>06-Feb-24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3404C-73CE-43DD-83C1-8650A61B26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9290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B78B2-8B01-4C23-80D2-C6B9DE717B26}" type="datetimeFigureOut">
              <a:rPr lang="en-US" smtClean="0"/>
              <a:t>06-Feb-24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3404C-73CE-43DD-83C1-8650A61B26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9418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B78B2-8B01-4C23-80D2-C6B9DE717B26}" type="datetimeFigureOut">
              <a:rPr lang="en-US" smtClean="0"/>
              <a:t>06-Feb-24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3404C-73CE-43DD-83C1-8650A61B26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3288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B78B2-8B01-4C23-80D2-C6B9DE717B26}" type="datetimeFigureOut">
              <a:rPr lang="en-US" smtClean="0"/>
              <a:t>06-Feb-24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3404C-73CE-43DD-83C1-8650A61B26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7786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B78B2-8B01-4C23-80D2-C6B9DE717B26}" type="datetimeFigureOut">
              <a:rPr lang="en-US" smtClean="0"/>
              <a:t>06-Feb-24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3404C-73CE-43DD-83C1-8650A61B26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6600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B78B2-8B01-4C23-80D2-C6B9DE717B26}" type="datetimeFigureOut">
              <a:rPr lang="en-US" smtClean="0"/>
              <a:t>06-Feb-24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3404C-73CE-43DD-83C1-8650A61B26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782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B78B2-8B01-4C23-80D2-C6B9DE717B26}" type="datetimeFigureOut">
              <a:rPr lang="en-US" smtClean="0"/>
              <a:t>06-Feb-24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3404C-73CE-43DD-83C1-8650A61B26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24867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B78B2-8B01-4C23-80D2-C6B9DE717B26}" type="datetimeFigureOut">
              <a:rPr lang="en-US" smtClean="0"/>
              <a:t>06-Feb-24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3404C-73CE-43DD-83C1-8650A61B26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7359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8B78B2-8B01-4C23-80D2-C6B9DE717B26}" type="datetimeFigureOut">
              <a:rPr lang="en-US" smtClean="0"/>
              <a:t>06-Feb-24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E3404C-73CE-43DD-83C1-8650A61B26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645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85103" y="1649585"/>
            <a:ext cx="9877168" cy="2387600"/>
          </a:xfrm>
        </p:spPr>
        <p:txBody>
          <a:bodyPr>
            <a:normAutofit fontScale="90000"/>
          </a:bodyPr>
          <a:lstStyle/>
          <a:p>
            <a:pPr algn="l"/>
            <a:r>
              <a:rPr lang="sr-Cyrl-R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fr-FR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Болести</a:t>
            </a:r>
            <a:r>
              <a:rPr lang="fr-FR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Еустахијеве</a:t>
            </a:r>
            <a:r>
              <a:rPr lang="fr-FR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тубе</a:t>
            </a:r>
            <a:br>
              <a:rPr lang="sr-Cyrl-R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r-Cyrl-R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fr-FR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Акутна</a:t>
            </a:r>
            <a:r>
              <a:rPr lang="fr-FR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запаљења</a:t>
            </a:r>
            <a:r>
              <a:rPr lang="fr-FR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средњег</a:t>
            </a:r>
            <a:r>
              <a:rPr lang="fr-FR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ува</a:t>
            </a:r>
            <a:br>
              <a:rPr lang="sr-Cyrl-R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r-Cyrl-R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fr-FR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Хронична</a:t>
            </a:r>
            <a:r>
              <a:rPr lang="fr-FR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lang="fr-FR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гнојна</a:t>
            </a:r>
            <a:r>
              <a:rPr lang="fr-FR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запаљења</a:t>
            </a:r>
            <a:r>
              <a:rPr lang="fr-FR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средњег</a:t>
            </a:r>
            <a:r>
              <a:rPr lang="fr-FR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ува</a:t>
            </a:r>
            <a:r>
              <a:rPr lang="sr-Cyrl-R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6831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Патогенеза акутног отитиса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Патоанатомске промене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се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одвијају у неколико фаза: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x-none" b="1" dirty="0">
                <a:latin typeface="Times New Roman" pitchFamily="18" charset="0"/>
                <a:cs typeface="Times New Roman" pitchFamily="18" charset="0"/>
              </a:rPr>
              <a:t>Фаза оклузије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Еустахијеве тубе, због едема њене слузнице  услед инфекције назофаринкса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2) </a:t>
            </a:r>
            <a:r>
              <a:rPr lang="x-none" b="1" dirty="0">
                <a:latin typeface="Times New Roman" pitchFamily="18" charset="0"/>
                <a:cs typeface="Times New Roman" pitchFamily="18" charset="0"/>
              </a:rPr>
              <a:t>Катарална фаза </a:t>
            </a:r>
            <a:r>
              <a:rPr lang="sr-Cyrl-RS" b="1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поремећај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ентилације средњег ува, бубна опна је увучена, светлосни рефлекс скраћен или деформисан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.</a:t>
            </a:r>
            <a:endParaRPr lang="x-none" dirty="0">
              <a:latin typeface="Times New Roman" pitchFamily="18" charset="0"/>
              <a:cs typeface="Times New Roman" pitchFamily="18" charset="0"/>
            </a:endParaRP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3) </a:t>
            </a:r>
            <a:r>
              <a:rPr lang="x-none" b="1" dirty="0">
                <a:latin typeface="Times New Roman" pitchFamily="18" charset="0"/>
                <a:cs typeface="Times New Roman" pitchFamily="18" charset="0"/>
              </a:rPr>
              <a:t>Серозна фаза </a:t>
            </a:r>
            <a:r>
              <a:rPr lang="sr-Cyrl-RS" b="1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ваздух из средњег ува се ресорбује, што за последицу има екстравазацију серозне течности у бубну дупљу, а бубна опна је црвенкаста са израженом шаром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крвних судова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.</a:t>
            </a:r>
            <a:endParaRPr lang="x-none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5905520"/>
      </p:ext>
    </p:extLst>
  </p:cSld>
  <p:clrMapOvr>
    <a:masterClrMapping/>
  </p:clrMapOvr>
  <p:transition/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buNone/>
              <a:defRPr/>
            </a:pPr>
            <a:endParaRPr lang="hr-HR" sz="3600" b="1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ОНАЛНА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ЛИМИНАРНА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АУДИОМЕТРИЈА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hr-HR" sz="3200" dirty="0">
                <a:latin typeface="Times New Roman" pitchFamily="18" charset="0"/>
                <a:cs typeface="Times New Roman" pitchFamily="18" charset="0"/>
              </a:rPr>
              <a:t> </a:t>
            </a:r>
            <a:endParaRPr lang="sr-Cyrl-RS" sz="3200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показује</a:t>
            </a:r>
            <a:r>
              <a:rPr lang="hr-HR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средње</a:t>
            </a:r>
            <a:r>
              <a:rPr lang="hr-HR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тешку</a:t>
            </a:r>
            <a:r>
              <a:rPr lang="hr-HR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hr-HR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тешку</a:t>
            </a:r>
            <a:r>
              <a:rPr lang="hr-HR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кондуктивну</a:t>
            </a:r>
            <a:r>
              <a:rPr lang="hr-HR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редукцију</a:t>
            </a:r>
            <a:r>
              <a:rPr lang="hr-HR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слушне</a:t>
            </a:r>
            <a:r>
              <a:rPr lang="hr-HR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перцепције</a:t>
            </a:r>
            <a:r>
              <a:rPr lang="hr-HR" sz="24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hr-HR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прогресивних</a:t>
            </a:r>
            <a:r>
              <a:rPr lang="hr-HR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форми</a:t>
            </a:r>
            <a:r>
              <a:rPr lang="hr-HR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тзв</a:t>
            </a:r>
            <a:r>
              <a:rPr lang="hr-HR" sz="2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тимпанолабиринтосклерозе</a:t>
            </a:r>
            <a:r>
              <a:rPr lang="hr-HR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постоји</a:t>
            </a:r>
            <a:r>
              <a:rPr lang="hr-HR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тешко</a:t>
            </a:r>
            <a:r>
              <a:rPr lang="hr-HR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сензоринеурално</a:t>
            </a:r>
            <a:r>
              <a:rPr lang="hr-HR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оштећење</a:t>
            </a:r>
            <a:r>
              <a:rPr lang="hr-HR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слуха</a:t>
            </a:r>
            <a:r>
              <a:rPr lang="hr-HR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hr-HR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потпуне</a:t>
            </a:r>
            <a:r>
              <a:rPr lang="hr-HR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глувоће</a:t>
            </a:r>
            <a:r>
              <a:rPr lang="hr-HR" sz="2400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eaLnBrk="1" hangingPunct="1">
              <a:lnSpc>
                <a:spcPct val="80000"/>
              </a:lnSpc>
              <a:defRPr/>
            </a:pPr>
            <a:endParaRPr lang="sr-Cyrl-CS" sz="3200" b="1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None/>
              <a:defRPr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1325563"/>
          </a:xfrm>
        </p:spPr>
        <p:txBody>
          <a:bodyPr>
            <a:noAutofit/>
          </a:bodyPr>
          <a:lstStyle/>
          <a:p>
            <a:br>
              <a:rPr lang="sr-Latn-RS" sz="4000" dirty="0">
                <a:latin typeface="Times New Roman" pitchFamily="18" charset="0"/>
                <a:cs typeface="Times New Roman" pitchFamily="18" charset="0"/>
              </a:rPr>
            </a:br>
            <a:r>
              <a:rPr lang="sr-Cyrl-RS" sz="4000" dirty="0">
                <a:latin typeface="Times New Roman" pitchFamily="18" charset="0"/>
                <a:cs typeface="Times New Roman" pitchFamily="18" charset="0"/>
              </a:rPr>
              <a:t>Аудиолошка испитивања</a:t>
            </a:r>
            <a:br>
              <a:rPr lang="sr-Cyrl-CS" sz="4000" dirty="0">
                <a:latin typeface="Times New Roman" pitchFamily="18" charset="0"/>
                <a:cs typeface="Times New Roman" pitchFamily="18" charset="0"/>
              </a:rPr>
            </a:b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818019385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  <a:defRPr/>
            </a:pPr>
            <a:r>
              <a:rPr lang="sr-Cyrl-CS" sz="3200">
                <a:latin typeface="Times New Roman" pitchFamily="18" charset="0"/>
                <a:cs typeface="Times New Roman" pitchFamily="18" charset="0"/>
              </a:rPr>
              <a:t>Тимпанометрија</a:t>
            </a:r>
            <a:endParaRPr lang="sr-Cyrl-CS" sz="32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None/>
              <a:defRPr/>
            </a:pPr>
            <a:endParaRPr lang="hr-HR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Тимпанограм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обично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АС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типа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нормалним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притиском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померањем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ниског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пика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ка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негативним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вреднсотима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АР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најчешће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одсутан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-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Отосклероза</a:t>
            </a:r>
            <a:endParaRPr lang="hr-HR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РТГ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мастоида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показује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редуковану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пнеуматизацију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склерозу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кости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r-Cyrl-RS" sz="4000" dirty="0">
                <a:latin typeface="Times New Roman" pitchFamily="18" charset="0"/>
                <a:cs typeface="Times New Roman" pitchFamily="18" charset="0"/>
              </a:rPr>
              <a:t>Аудиолошка испитивања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3412176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Picture of Eardrum Tympanosclerosis">
            <a:extLst>
              <a:ext uri="{FF2B5EF4-FFF2-40B4-BE49-F238E27FC236}">
                <a16:creationId xmlns:a16="http://schemas.microsoft.com/office/drawing/2014/main" id="{EBC66A63-36D9-3FC0-DCE1-D4F1B4BB2C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016" y="1110547"/>
            <a:ext cx="4914064" cy="4227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Ear, Nose, and Throat Specialists - Surgeries">
            <a:extLst>
              <a:ext uri="{FF2B5EF4-FFF2-40B4-BE49-F238E27FC236}">
                <a16:creationId xmlns:a16="http://schemas.microsoft.com/office/drawing/2014/main" id="{AEDAEEA1-BB95-E8D4-347D-79C1FCD0D3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9474" y="1110547"/>
            <a:ext cx="4247639" cy="4227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748651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9" name="Rectangle 3"/>
          <p:cNvSpPr>
            <a:spLocks noGrp="1" noChangeArrowheads="1"/>
          </p:cNvSpPr>
          <p:nvPr>
            <p:ph idx="1"/>
          </p:nvPr>
        </p:nvSpPr>
        <p:spPr>
          <a:xfrm>
            <a:off x="608960" y="1300580"/>
            <a:ext cx="10643286" cy="2907436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sr-Cyrl-CS" b="1" dirty="0"/>
              <a:t>  </a:t>
            </a:r>
            <a:r>
              <a:rPr lang="sr-Cyrl-CS" sz="4400" dirty="0">
                <a:latin typeface="Times New Roman" pitchFamily="18" charset="0"/>
                <a:cs typeface="Times New Roman" pitchFamily="18" charset="0"/>
              </a:rPr>
              <a:t>Терапија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sr-Cyrl-CS" sz="4800" b="1" dirty="0"/>
          </a:p>
          <a:p>
            <a:pPr eaLnBrk="1" hangingPunct="1"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Зависи  од функционалног стања ува – хируршк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терапија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 и/или артефицијална слушна амплификација.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2290285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54676" y="700216"/>
            <a:ext cx="10515600" cy="5213136"/>
          </a:xfrm>
        </p:spPr>
        <p:txBody>
          <a:bodyPr>
            <a:normAutofit fontScale="92500" lnSpcReduction="10000"/>
          </a:bodyPr>
          <a:lstStyle/>
          <a:p>
            <a:r>
              <a:rPr lang="x-none" b="1" dirty="0">
                <a:latin typeface="Times New Roman" pitchFamily="18" charset="0"/>
                <a:cs typeface="Times New Roman" pitchFamily="18" charset="0"/>
              </a:rPr>
              <a:t>4 ) Гнојна фаза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Због присуства течности, слузница средњег ува је мање отпорна на инфекције,постаје едематозна, повећава се број мукозних ћелија и секреција мукусних ћелија.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Повећана секреција мукусних ћелија доводи до блокаде мукоцилијарног транспорта...circulus vitiosus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Функција Еустахијеве тубе је блокирана, секрет стагнира у средњем уву, повећава се број полиморфонуклеара и секрет постаје гнојни.Бубна опна бива избочена, која је бледа,без детаља и рефлекса.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5)</a:t>
            </a:r>
            <a:r>
              <a:rPr lang="x-none" b="1" dirty="0">
                <a:latin typeface="Times New Roman" pitchFamily="18" charset="0"/>
                <a:cs typeface="Times New Roman" pitchFamily="18" charset="0"/>
              </a:rPr>
              <a:t> Фаза перфорације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Услед исхемије долази до некрозе, обично у предње доњем квадранту и перфорације бубне опне 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( 30% случајева)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Уколико је локални имунитет слузнице очуван до гнојне фазе не мора да дође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3190371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Related image"/>
          <p:cNvPicPr>
            <a:picLocks noChangeAspect="1" noChangeArrowheads="1"/>
          </p:cNvPicPr>
          <p:nvPr/>
        </p:nvPicPr>
        <p:blipFill rotWithShape="1">
          <a:blip r:embed="rId2" cstate="print"/>
          <a:srcRect l="11873" r="11734"/>
          <a:stretch/>
        </p:blipFill>
        <p:spPr bwMode="auto">
          <a:xfrm>
            <a:off x="926238" y="342810"/>
            <a:ext cx="2989146" cy="2814544"/>
          </a:xfrm>
          <a:prstGeom prst="rect">
            <a:avLst/>
          </a:prstGeom>
          <a:noFill/>
        </p:spPr>
      </p:pic>
      <p:pic>
        <p:nvPicPr>
          <p:cNvPr id="16390" name="Picture 6" descr="Related image"/>
          <p:cNvPicPr>
            <a:picLocks noChangeAspect="1" noChangeArrowheads="1"/>
          </p:cNvPicPr>
          <p:nvPr/>
        </p:nvPicPr>
        <p:blipFill rotWithShape="1">
          <a:blip r:embed="rId3" cstate="print"/>
          <a:srcRect l="14362" r="14491"/>
          <a:stretch/>
        </p:blipFill>
        <p:spPr bwMode="auto">
          <a:xfrm>
            <a:off x="926238" y="3320897"/>
            <a:ext cx="3213998" cy="2814544"/>
          </a:xfrm>
          <a:prstGeom prst="rect">
            <a:avLst/>
          </a:prstGeom>
          <a:noFill/>
        </p:spPr>
      </p:pic>
      <p:pic>
        <p:nvPicPr>
          <p:cNvPr id="16392" name="Picture 8" descr="Related image"/>
          <p:cNvPicPr>
            <a:picLocks noChangeAspect="1" noChangeArrowheads="1"/>
          </p:cNvPicPr>
          <p:nvPr/>
        </p:nvPicPr>
        <p:blipFill rotWithShape="1">
          <a:blip r:embed="rId4" cstate="print"/>
          <a:srcRect l="6182" t="2143" r="3602" b="5631"/>
          <a:stretch/>
        </p:blipFill>
        <p:spPr bwMode="auto">
          <a:xfrm>
            <a:off x="4445493" y="342810"/>
            <a:ext cx="2989147" cy="2814544"/>
          </a:xfrm>
          <a:prstGeom prst="rect">
            <a:avLst/>
          </a:prstGeom>
          <a:noFill/>
        </p:spPr>
      </p:pic>
      <p:pic>
        <p:nvPicPr>
          <p:cNvPr id="8194" name="Picture 2" descr="Резултат слика за ацуте отитис медиа">
            <a:extLst>
              <a:ext uri="{FF2B5EF4-FFF2-40B4-BE49-F238E27FC236}">
                <a16:creationId xmlns:a16="http://schemas.microsoft.com/office/drawing/2014/main" id="{731DBA29-D8FB-4B5E-B660-4F1C9C92AE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1073" y="3361656"/>
            <a:ext cx="3009853" cy="2814544"/>
          </a:xfrm>
          <a:prstGeom prst="rect">
            <a:avLst/>
          </a:prstGeom>
          <a:noFill/>
          <a:ln w="127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Резултат слика за ацуте отитис медиа">
            <a:extLst>
              <a:ext uri="{FF2B5EF4-FFF2-40B4-BE49-F238E27FC236}">
                <a16:creationId xmlns:a16="http://schemas.microsoft.com/office/drawing/2014/main" id="{66C36787-3E1D-48B4-92B1-86440F9EC9B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8" t="1402" r="2690" b="3593"/>
          <a:stretch/>
        </p:blipFill>
        <p:spPr bwMode="auto">
          <a:xfrm>
            <a:off x="7900574" y="3361655"/>
            <a:ext cx="2918087" cy="2773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Резултат слика за ацуте отитис медиа">
            <a:extLst>
              <a:ext uri="{FF2B5EF4-FFF2-40B4-BE49-F238E27FC236}">
                <a16:creationId xmlns:a16="http://schemas.microsoft.com/office/drawing/2014/main" id="{46FD271A-16EA-4FD4-85C7-B263E6FBCC1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49" r="8253"/>
          <a:stretch/>
        </p:blipFill>
        <p:spPr bwMode="auto">
          <a:xfrm>
            <a:off x="7900573" y="342810"/>
            <a:ext cx="2872475" cy="2814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386116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666966"/>
            <a:ext cx="10515600" cy="851116"/>
          </a:xfrm>
        </p:spPr>
        <p:txBody>
          <a:bodyPr>
            <a:normAutofit/>
          </a:bodyPr>
          <a:lstStyle/>
          <a:p>
            <a:r>
              <a:rPr lang="x-none" sz="4000" b="1" dirty="0">
                <a:latin typeface="Times New Roman" pitchFamily="18" charset="0"/>
                <a:cs typeface="Times New Roman" pitchFamily="18" charset="0"/>
              </a:rPr>
              <a:t>Акутни отитиси у новорођенчади и одојчади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1878891"/>
            <a:ext cx="9646328" cy="4131291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x-none" dirty="0">
                <a:latin typeface="Times New Roman" pitchFamily="18" charset="0"/>
                <a:cs typeface="Times New Roman" pitchFamily="18" charset="0"/>
              </a:rPr>
              <a:t>Акутни запаљенски процес слузнице средњег ува код новорођенчади и одојчади назива се </a:t>
            </a:r>
            <a:r>
              <a:rPr lang="x-none" b="1" dirty="0">
                <a:latin typeface="Times New Roman" pitchFamily="18" charset="0"/>
                <a:cs typeface="Times New Roman" pitchFamily="18" charset="0"/>
              </a:rPr>
              <a:t>otoantritis</a:t>
            </a:r>
            <a:r>
              <a:rPr lang="sr-Cyrl-RS" b="1" dirty="0">
                <a:latin typeface="Times New Roman" pitchFamily="18" charset="0"/>
                <a:cs typeface="Times New Roman" pitchFamily="18" charset="0"/>
              </a:rPr>
              <a:t>.</a:t>
            </a:r>
            <a:endParaRPr lang="x-none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</a:pPr>
            <a:r>
              <a:rPr lang="x-none" dirty="0">
                <a:latin typeface="Times New Roman" pitchFamily="18" charset="0"/>
                <a:cs typeface="Times New Roman" pitchFamily="18" charset="0"/>
              </a:rPr>
              <a:t>Издваја се као посебна форма обољења због анатомских и физиолошких карактеристика узраста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120000"/>
              </a:lnSpc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Манифестује се у два облика: </a:t>
            </a:r>
          </a:p>
          <a:p>
            <a:pPr lvl="1">
              <a:lnSpc>
                <a:spcPct val="120000"/>
              </a:lnSpc>
            </a:pPr>
            <a:r>
              <a:rPr lang="sr-Cyrl-RS" sz="2800" dirty="0">
                <a:latin typeface="Times New Roman" pitchFamily="18" charset="0"/>
                <a:cs typeface="Times New Roman" pitchFamily="18" charset="0"/>
              </a:rPr>
              <a:t>обичан облик и </a:t>
            </a:r>
          </a:p>
          <a:p>
            <a:pPr lvl="1">
              <a:lnSpc>
                <a:spcPct val="120000"/>
              </a:lnSpc>
            </a:pPr>
            <a:r>
              <a:rPr lang="sr-Cyrl-RS" sz="2800" dirty="0">
                <a:latin typeface="Times New Roman" pitchFamily="18" charset="0"/>
                <a:cs typeface="Times New Roman" pitchFamily="18" charset="0"/>
              </a:rPr>
              <a:t>општи облик</a:t>
            </a:r>
            <a:endParaRPr lang="x-none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0890745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E6BC7B-04BD-4C4F-925B-D62437F4E3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20102"/>
            <a:ext cx="10515600" cy="5063447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20000"/>
              </a:lnSpc>
            </a:pPr>
            <a:r>
              <a:rPr lang="x-none" b="1" i="1" dirty="0">
                <a:latin typeface="Times New Roman" pitchFamily="18" charset="0"/>
                <a:cs typeface="Times New Roman" pitchFamily="18" charset="0"/>
              </a:rPr>
              <a:t>Анатомске карактеристике</a:t>
            </a:r>
          </a:p>
          <a:p>
            <a:pPr>
              <a:lnSpc>
                <a:spcPct val="120000"/>
              </a:lnSpc>
            </a:pPr>
            <a:r>
              <a:rPr lang="x-none" dirty="0">
                <a:latin typeface="Times New Roman" pitchFamily="18" charset="0"/>
                <a:cs typeface="Times New Roman" pitchFamily="18" charset="0"/>
              </a:rPr>
              <a:t>Краћа, шира и хоризонталније постављена Еустахијева туба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.</a:t>
            </a:r>
            <a:endParaRPr lang="x-none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</a:pPr>
            <a:r>
              <a:rPr lang="x-none" dirty="0">
                <a:latin typeface="Times New Roman" pitchFamily="18" charset="0"/>
                <a:cs typeface="Times New Roman" pitchFamily="18" charset="0"/>
              </a:rPr>
              <a:t>Епитимпанон је од месотимпанона одвојен атикоантралном мембраном, која омогућава задржавање инфекције у епитимпанону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.</a:t>
            </a:r>
            <a:endParaRPr lang="x-none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во заробљавање инфекције у епитимпанону онемогућава природну дренажу, што продужава ток болести и и омогућава настанак компликација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.</a:t>
            </a:r>
            <a:endParaRPr lang="x-none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</a:pPr>
            <a:r>
              <a:rPr lang="x-none" dirty="0">
                <a:latin typeface="Times New Roman" pitchFamily="18" charset="0"/>
                <a:cs typeface="Times New Roman" pitchFamily="18" charset="0"/>
              </a:rPr>
              <a:t>Код деце овог узраста пнеуматски систем темпоралне кости испуњен је ембрионалним миксоматозним ткивом које је одлична подлога за инфекцију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42379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693090"/>
            <a:ext cx="10515600" cy="5471820"/>
          </a:xfrm>
        </p:spPr>
        <p:txBody>
          <a:bodyPr>
            <a:normAutofit fontScale="92500" lnSpcReduction="10000"/>
          </a:bodyPr>
          <a:lstStyle/>
          <a:p>
            <a:r>
              <a:rPr lang="x-none" b="1" i="1" dirty="0">
                <a:latin typeface="Times New Roman" pitchFamily="18" charset="0"/>
                <a:cs typeface="Times New Roman" pitchFamily="18" charset="0"/>
              </a:rPr>
              <a:t>Физиолошке карактеристике</a:t>
            </a:r>
            <a:r>
              <a:rPr lang="sr-Cyrl-RS" b="1" i="1" dirty="0">
                <a:latin typeface="Times New Roman" pitchFamily="18" charset="0"/>
                <a:cs typeface="Times New Roman" pitchFamily="18" charset="0"/>
              </a:rPr>
              <a:t> код деце</a:t>
            </a:r>
            <a:endParaRPr lang="x-none" b="1" i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0000"/>
              </a:lnSpc>
            </a:pPr>
            <a:r>
              <a:rPr lang="x-none" dirty="0">
                <a:latin typeface="Times New Roman" pitchFamily="18" charset="0"/>
                <a:cs typeface="Times New Roman" pitchFamily="18" charset="0"/>
              </a:rPr>
              <a:t>Неразвијен имунолошки систем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.</a:t>
            </a:r>
            <a:endParaRPr lang="x-none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0000"/>
              </a:lnSpc>
            </a:pPr>
            <a:r>
              <a:rPr lang="x-none" dirty="0">
                <a:latin typeface="Times New Roman" pitchFamily="18" charset="0"/>
                <a:cs typeface="Times New Roman" pitchFamily="18" charset="0"/>
              </a:rPr>
              <a:t>Мања отпорност на инфекцију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.</a:t>
            </a:r>
            <a:endParaRPr lang="x-none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0000"/>
              </a:lnSpc>
            </a:pPr>
            <a:r>
              <a:rPr lang="x-none" dirty="0">
                <a:latin typeface="Times New Roman" pitchFamily="18" charset="0"/>
                <a:cs typeface="Times New Roman" pitchFamily="18" charset="0"/>
              </a:rPr>
              <a:t>Недовршена мијелинизација нервних влакана, услед чега су она хипереактивна на инфекцију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.</a:t>
            </a:r>
            <a:endParaRPr lang="x-none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0000"/>
              </a:lnSpc>
            </a:pPr>
            <a:r>
              <a:rPr lang="x-none" dirty="0">
                <a:latin typeface="Times New Roman" pitchFamily="18" charset="0"/>
                <a:cs typeface="Times New Roman" pitchFamily="18" charset="0"/>
              </a:rPr>
              <a:t>Вегетативни нервни систем неуравнотежен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 са превагом парасимпатикуса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(вагус)</a:t>
            </a:r>
          </a:p>
          <a:p>
            <a:pPr>
              <a:lnSpc>
                <a:spcPct val="110000"/>
              </a:lnSpc>
            </a:pPr>
            <a:r>
              <a:rPr lang="x-none" dirty="0">
                <a:latin typeface="Times New Roman" pitchFamily="18" charset="0"/>
                <a:cs typeface="Times New Roman" pitchFamily="18" charset="0"/>
              </a:rPr>
              <a:t>Лимфатична дијатеза, са веома развијеним лимфним ткивом ждрела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(аденоидне вегетације)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, што отежава вентилацију средњег ува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.</a:t>
            </a:r>
            <a:endParaRPr lang="x-none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0000"/>
              </a:lnSpc>
            </a:pPr>
            <a:r>
              <a:rPr lang="x-none" dirty="0">
                <a:latin typeface="Times New Roman" pitchFamily="18" charset="0"/>
                <a:cs typeface="Times New Roman" pitchFamily="18" charset="0"/>
              </a:rPr>
              <a:t>Неразвијен је терморегулациони центар, па се јављају изразито високе температуре уз појаву фебрилних конвулзија (неротоксични синдром)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5984602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151491"/>
            <a:ext cx="10515600" cy="842238"/>
          </a:xfrm>
        </p:spPr>
        <p:txBody>
          <a:bodyPr>
            <a:normAutofit/>
          </a:bodyPr>
          <a:lstStyle/>
          <a:p>
            <a:r>
              <a:rPr lang="x-none" sz="3600" b="1" dirty="0">
                <a:latin typeface="Times New Roman" pitchFamily="18" charset="0"/>
                <a:cs typeface="Times New Roman" pitchFamily="18" charset="0"/>
              </a:rPr>
              <a:t>Обичан облик отоантритиса</a:t>
            </a: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50415" y="1118586"/>
            <a:ext cx="10919534" cy="5166804"/>
          </a:xfrm>
        </p:spPr>
        <p:txBody>
          <a:bodyPr>
            <a:noAutofit/>
          </a:bodyPr>
          <a:lstStyle/>
          <a:p>
            <a:r>
              <a:rPr lang="x-none" sz="2400" dirty="0">
                <a:latin typeface="Times New Roman" pitchFamily="18" charset="0"/>
                <a:cs typeface="Times New Roman" pitchFamily="18" charset="0"/>
              </a:rPr>
              <a:t>Локализовано катарално запаљење слузнице средњег ува</a:t>
            </a:r>
          </a:p>
          <a:p>
            <a:r>
              <a:rPr lang="x-none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Клиничка слика</a:t>
            </a:r>
            <a:r>
              <a:rPr lang="x-none" sz="2400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sr-Cyrl-R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x-none" sz="2400" dirty="0">
                <a:latin typeface="Times New Roman" pitchFamily="18" charset="0"/>
                <a:cs typeface="Times New Roman" pitchFamily="18" charset="0"/>
              </a:rPr>
              <a:t>ете је узнемирено, плаче,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400" dirty="0">
                <a:latin typeface="Times New Roman" pitchFamily="18" charset="0"/>
                <a:cs typeface="Times New Roman" pitchFamily="18" charset="0"/>
              </a:rPr>
              <a:t>има поремећај сна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x-none" sz="2400" dirty="0">
                <a:latin typeface="Times New Roman" pitchFamily="18" charset="0"/>
                <a:cs typeface="Times New Roman" pitchFamily="18" charset="0"/>
              </a:rPr>
              <a:t> али нормално једе.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400" dirty="0">
                <a:latin typeface="Times New Roman" pitchFamily="18" charset="0"/>
                <a:cs typeface="Times New Roman" pitchFamily="18" charset="0"/>
              </a:rPr>
              <a:t>Општи симптоми нису изражени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x-none" sz="2400" dirty="0">
                <a:latin typeface="Times New Roman" pitchFamily="18" charset="0"/>
                <a:cs typeface="Times New Roman" pitchFamily="18" charset="0"/>
              </a:rPr>
              <a:t>Нос може да буде запушен, а температура не мора да буде повишена</a:t>
            </a:r>
          </a:p>
          <a:p>
            <a:r>
              <a:rPr lang="x-none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Дијагноза</a:t>
            </a:r>
            <a:r>
              <a:rPr lang="x-none" sz="2400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sr-Cyrl-R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x-none" sz="2400" dirty="0">
                <a:latin typeface="Times New Roman" pitchFamily="18" charset="0"/>
                <a:cs typeface="Times New Roman" pitchFamily="18" charset="0"/>
              </a:rPr>
              <a:t>томикроскопија указује на нормалан изглед бубне опне, рефлекс може да буде скраћен, нос може да буде запушен серозним или гнојним секретом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.</a:t>
            </a:r>
            <a:endParaRPr lang="x-none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Лабараторијски налази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x-none" sz="2400" dirty="0">
                <a:latin typeface="Times New Roman" pitchFamily="18" charset="0"/>
                <a:cs typeface="Times New Roman" pitchFamily="18" charset="0"/>
              </a:rPr>
              <a:t> реф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x-none" sz="2400" dirty="0">
                <a:latin typeface="Times New Roman" pitchFamily="18" charset="0"/>
                <a:cs typeface="Times New Roman" pitchFamily="18" charset="0"/>
              </a:rPr>
              <a:t>рентне вредности или леукопениј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x-none" sz="2400" dirty="0">
                <a:latin typeface="Times New Roman" pitchFamily="18" charset="0"/>
                <a:cs typeface="Times New Roman" pitchFamily="18" charset="0"/>
              </a:rPr>
              <a:t> код вирусних инфекција или леукоцитоза са неутрофилијом код бактеријских инфекција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.</a:t>
            </a:r>
            <a:endParaRPr lang="x-none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x-none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Терапија</a:t>
            </a:r>
            <a:r>
              <a:rPr lang="x-none" sz="2400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400" dirty="0">
                <a:latin typeface="Times New Roman" pitchFamily="18" charset="0"/>
                <a:cs typeface="Times New Roman" pitchFamily="18" charset="0"/>
              </a:rPr>
              <a:t>тоалета носа,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400" dirty="0">
                <a:latin typeface="Times New Roman" pitchFamily="18" charset="0"/>
                <a:cs typeface="Times New Roman" pitchFamily="18" charset="0"/>
              </a:rPr>
              <a:t>деконгестивне капи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 у нос</a:t>
            </a:r>
            <a:r>
              <a:rPr lang="x-none" sz="2400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x-none" sz="2400" dirty="0">
                <a:latin typeface="Times New Roman" pitchFamily="18" charset="0"/>
                <a:cs typeface="Times New Roman" pitchFamily="18" charset="0"/>
              </a:rPr>
              <a:t>рајању 3-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x-none" sz="2400" dirty="0">
                <a:latin typeface="Times New Roman" pitchFamily="18" charset="0"/>
                <a:cs typeface="Times New Roman" pitchFamily="18" charset="0"/>
              </a:rPr>
              <a:t> дана, напајање детета, системски се укључују антибиотици у случају повишене телесне температуре изнад 38℃ која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x-none" sz="2400" dirty="0">
                <a:latin typeface="Times New Roman" pitchFamily="18" charset="0"/>
                <a:cs typeface="Times New Roman" pitchFamily="18" charset="0"/>
              </a:rPr>
              <a:t>раје више дана или се у периферној крви утврди  леукоцитоза са неутрофилијом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4656324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x-none" sz="3600" b="1" dirty="0">
                <a:latin typeface="Times New Roman" pitchFamily="18" charset="0"/>
                <a:cs typeface="Times New Roman" pitchFamily="18" charset="0"/>
              </a:rPr>
              <a:t>Општи облик отоантритиса</a:t>
            </a: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76056" y="1532662"/>
            <a:ext cx="10515600" cy="4351338"/>
          </a:xfrm>
        </p:spPr>
        <p:txBody>
          <a:bodyPr>
            <a:normAutofit lnSpcReduction="10000"/>
          </a:bodyPr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Гнојно запаљење слузнице средњег ува новорођенчета и одочета са предоминацијом општих симптома и знакова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.</a:t>
            </a:r>
            <a:endParaRPr lang="x-none" dirty="0">
              <a:latin typeface="Times New Roman" pitchFamily="18" charset="0"/>
              <a:cs typeface="Times New Roman" pitchFamily="18" charset="0"/>
            </a:endParaRPr>
          </a:p>
          <a:p>
            <a:r>
              <a:rPr lang="x-none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Клиничка слика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sr-Cyrl-R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пште стање се погоршава, доминирају знаци  </a:t>
            </a:r>
            <a:r>
              <a:rPr lang="x-none" b="1" dirty="0">
                <a:latin typeface="Times New Roman" pitchFamily="18" charset="0"/>
                <a:cs typeface="Times New Roman" pitchFamily="18" charset="0"/>
              </a:rPr>
              <a:t>општег инфективог синдрома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(повишена телесна температура, пролив, повраћање), неуротоксични синдром и фебрилне конвулзије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.</a:t>
            </a:r>
            <a:endParaRPr lang="x-none" dirty="0">
              <a:latin typeface="Times New Roman" pitchFamily="18" charset="0"/>
              <a:cs typeface="Times New Roman" pitchFamily="18" charset="0"/>
            </a:endParaRPr>
          </a:p>
          <a:p>
            <a:r>
              <a:rPr lang="x-none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Дијагноза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sr-Cyrl-R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линички знаци су изражени, али је оскудан локални отомикроскопски налаз (обично бледа, сивкаста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бубна опна,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 скраћеног светлосног рефлекса), може да се појави оток ретроаурикуларно или супраауркуларно, што олакшава дијагнозу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.</a:t>
            </a:r>
            <a:endParaRPr lang="x-none" dirty="0">
              <a:latin typeface="Times New Roman" pitchFamily="18" charset="0"/>
              <a:cs typeface="Times New Roman" pitchFamily="18" charset="0"/>
            </a:endParaRP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Лекоцитоза, неутрофилија, повишен  CRP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6399759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1253331"/>
            <a:ext cx="10515600" cy="4351338"/>
          </a:xfrm>
        </p:spPr>
        <p:txBody>
          <a:bodyPr>
            <a:normAutofit/>
          </a:bodyPr>
          <a:lstStyle/>
          <a:p>
            <a:r>
              <a:rPr lang="sr-Cyrl-RS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Терапија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: и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ндикована је парацентеза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 инцизија бубне опне у задње доњем квадранту у општој анестезији.</a:t>
            </a:r>
          </a:p>
          <a:p>
            <a:r>
              <a:rPr lang="sr-Cyrl-RS" dirty="0">
                <a:latin typeface="Times New Roman" pitchFamily="18" charset="0"/>
                <a:cs typeface="Times New Roman" pitchFamily="18" charset="0"/>
              </a:rPr>
              <a:t>Она и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скључује или поврђује присуство секрета у бубној дупљи.</a:t>
            </a:r>
          </a:p>
          <a:p>
            <a:r>
              <a:rPr lang="x-none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Негативна парацентеза </a:t>
            </a:r>
            <a:r>
              <a:rPr lang="x-none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x-none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искључује  дијагнозу отоантритис</a:t>
            </a:r>
            <a:r>
              <a:rPr lang="sr-Cyrl-RS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x-none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пошто је процес локализован у епитимпанону.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Тада је индикована антротомија.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Број ових операција је знатно редукован увођењем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CT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 темпоралне кости у дијагностички протокол отоантритиса.</a:t>
            </a:r>
          </a:p>
        </p:txBody>
      </p:sp>
    </p:spTree>
    <p:extLst>
      <p:ext uri="{BB962C8B-B14F-4D97-AF65-F5344CB8AC3E}">
        <p14:creationId xmlns:p14="http://schemas.microsoft.com/office/powerpoint/2010/main" val="1669631534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1" name="Picture 3" descr="C:\Users\ORL\Desktop\20190721_17034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7833" y="490491"/>
            <a:ext cx="10118359" cy="571499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5849417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FBBE3F-311F-5E6B-DC3F-77CBF2EDF6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57648"/>
          </a:xfrm>
        </p:spPr>
        <p:txBody>
          <a:bodyPr>
            <a:normAutofit/>
          </a:bodyPr>
          <a:lstStyle/>
          <a:p>
            <a:r>
              <a:rPr lang="sl-SI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Опструкција Еустахијеве тубе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C55545-9A84-2FB0-9629-98F6BEF752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06029"/>
            <a:ext cx="10515600" cy="4667250"/>
          </a:xfrm>
        </p:spPr>
        <p:txBody>
          <a:bodyPr>
            <a:normAutofit/>
          </a:bodyPr>
          <a:lstStyle/>
          <a:p>
            <a:r>
              <a:rPr lang="sl-SI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Узроци непроходности Еустахије</a:t>
            </a:r>
            <a:r>
              <a:rPr lang="sr-Cyrl-R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ве</a:t>
            </a:r>
            <a:r>
              <a:rPr lang="sl-SI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тубе су многобројни</a:t>
            </a:r>
            <a:r>
              <a:rPr lang="sr-Cyrl-R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r>
              <a:rPr lang="sl-SI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sr-Cyrl-R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1"/>
            <a:r>
              <a:rPr lang="sr-Cyrl-R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Код </a:t>
            </a:r>
            <a:r>
              <a:rPr lang="sl-SI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деце </a:t>
            </a:r>
            <a:r>
              <a:rPr lang="sr-Cyrl-R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sl-SI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хиперплазија аденоидних вегетација и/или тубарних тонзила. </a:t>
            </a:r>
            <a:endParaRPr lang="sr-Cyrl-R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1"/>
            <a:r>
              <a:rPr lang="sr-Cyrl-R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</a:t>
            </a:r>
            <a:r>
              <a:rPr lang="sl-SI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лергијска обољења </a:t>
            </a:r>
            <a:endParaRPr lang="sr-Cyrl-R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1"/>
            <a:r>
              <a:rPr lang="sr-Cyrl-R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</a:t>
            </a:r>
            <a:r>
              <a:rPr lang="sl-SI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кутна запаљења горњег репираторног тракта</a:t>
            </a:r>
            <a:endParaRPr lang="sr-Cyrl-R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1"/>
            <a:r>
              <a:rPr lang="sr-Cyrl-R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</a:t>
            </a:r>
            <a:r>
              <a:rPr lang="sl-SI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ронична обољења горњих респираторних путева</a:t>
            </a:r>
            <a:endParaRPr lang="sr-Cyrl-R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1"/>
            <a:r>
              <a:rPr lang="sl-SI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Једнострана дисфункција Еустахијеве </a:t>
            </a:r>
            <a:r>
              <a:rPr lang="sl-SI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тубе може да ука</a:t>
            </a:r>
            <a:r>
              <a:rPr lang="sr-Cyrl-R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ж</a:t>
            </a:r>
            <a:r>
              <a:rPr lang="sl-SI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е на могуће присуство тумора у епифаринксу </a:t>
            </a:r>
            <a:endParaRPr lang="sr-Cyrl-R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1"/>
            <a:r>
              <a:rPr lang="sl-SI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Сметње у функцији Еустахијеве тубе могу да се јаве и код повреда или да буду последица зрачне терапије</a:t>
            </a:r>
            <a:endParaRPr lang="sr-Cyrl-R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sr-Cyrl-R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Терапија: код </a:t>
            </a:r>
            <a:r>
              <a:rPr lang="sl-SI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вирус</a:t>
            </a:r>
            <a:r>
              <a:rPr lang="sr-Cyrl-R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</a:t>
            </a:r>
            <a:r>
              <a:rPr lang="sl-SI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sr-Cyrl-R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sl-SI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деконгестивне капи за нос. </a:t>
            </a:r>
            <a:r>
              <a:rPr lang="sr-Cyrl-R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Код </a:t>
            </a:r>
            <a:r>
              <a:rPr lang="sl-SI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алергија, лечи се основно стање. Сличан принцип важи и за сва остала акутна или хронична обољења горњег респираторног тракта. Код хиперпластичних аденоидних вегетација ради се операција – аденоидектомија. Уколико су у питању тумори треба их уклонити операцијом или зрачењем или комбинованим приступом. 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05317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/>
              <a:t>Терапија</a:t>
            </a:r>
            <a:endParaRPr lang="en-US" dirty="0"/>
          </a:p>
        </p:txBody>
      </p:sp>
      <p:pic>
        <p:nvPicPr>
          <p:cNvPr id="23554" name="Picture 2" descr="C:\Users\ORL\Desktop\20190721_17162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703589" y="1710118"/>
            <a:ext cx="9864885" cy="34377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10349374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1062145"/>
            <a:ext cx="10515600" cy="1909654"/>
          </a:xfrm>
        </p:spPr>
        <p:txBody>
          <a:bodyPr/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Индикована је системска примена антибиотика, рехидратација, деконгестивн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 капи у нос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, симптоматска терапија.</a:t>
            </a:r>
            <a:endParaRPr lang="x-none" dirty="0">
              <a:latin typeface="Times New Roman" pitchFamily="18" charset="0"/>
              <a:cs typeface="Times New Roman" pitchFamily="18" charset="0"/>
            </a:endParaRP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Параметри праћења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стања детета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 су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CRP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и Л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 са Ле формулом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Уколико се одржавају или расту индикована је антротомија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8" name="Picture 2" descr="Related image"/>
          <p:cNvPicPr>
            <a:picLocks noChangeAspect="1" noChangeArrowheads="1"/>
          </p:cNvPicPr>
          <p:nvPr/>
        </p:nvPicPr>
        <p:blipFill rotWithShape="1">
          <a:blip r:embed="rId2" cstate="print"/>
          <a:srcRect b="4607"/>
          <a:stretch/>
        </p:blipFill>
        <p:spPr bwMode="auto">
          <a:xfrm>
            <a:off x="1819923" y="3131597"/>
            <a:ext cx="2938508" cy="3304714"/>
          </a:xfrm>
          <a:prstGeom prst="rect">
            <a:avLst/>
          </a:prstGeom>
          <a:noFill/>
        </p:spPr>
      </p:pic>
      <p:pic>
        <p:nvPicPr>
          <p:cNvPr id="6" name="Picture 5" descr="Image result for mastoiditis in children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39522" y="3131597"/>
            <a:ext cx="3454893" cy="3304714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97862680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95652" y="436146"/>
            <a:ext cx="10515600" cy="1325563"/>
          </a:xfrm>
        </p:spPr>
        <p:txBody>
          <a:bodyPr>
            <a:normAutofit/>
          </a:bodyPr>
          <a:lstStyle/>
          <a:p>
            <a:r>
              <a:rPr lang="x-none" sz="3600" dirty="0">
                <a:latin typeface="Times New Roman" pitchFamily="18" charset="0"/>
                <a:cs typeface="Times New Roman" pitchFamily="18" charset="0"/>
              </a:rPr>
              <a:t>Акутно запаљење средњег ува </a:t>
            </a:r>
            <a:r>
              <a:rPr lang="sr-Cyrl-RS" sz="3600" dirty="0">
                <a:latin typeface="Times New Roman" pitchFamily="18" charset="0"/>
                <a:cs typeface="Times New Roman" pitchFamily="18" charset="0"/>
              </a:rPr>
              <a:t>код предшколске и школске деце и</a:t>
            </a:r>
            <a:r>
              <a:rPr lang="x-none" sz="3600" dirty="0">
                <a:latin typeface="Times New Roman" pitchFamily="18" charset="0"/>
                <a:cs typeface="Times New Roman" pitchFamily="18" charset="0"/>
              </a:rPr>
              <a:t> одраслих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1923280"/>
            <a:ext cx="10515600" cy="4351338"/>
          </a:xfrm>
        </p:spPr>
        <p:txBody>
          <a:bodyPr>
            <a:normAutofit/>
          </a:bodyPr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Најчешће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се јавља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код деце предшколског узраста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 ређе код одраслих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Повезан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је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са вирусном или бактеријском инфекцијом горњих респираторних путева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.</a:t>
            </a:r>
            <a:endParaRPr lang="x-none" dirty="0">
              <a:latin typeface="Times New Roman" pitchFamily="18" charset="0"/>
              <a:cs typeface="Times New Roman" pitchFamily="18" charset="0"/>
            </a:endParaRP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Изражена је локална симптоматологија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.</a:t>
            </a:r>
            <a:endParaRPr lang="x-none" dirty="0">
              <a:latin typeface="Times New Roman" pitchFamily="18" charset="0"/>
              <a:cs typeface="Times New Roman" pitchFamily="18" charset="0"/>
            </a:endParaRPr>
          </a:p>
          <a:p>
            <a:r>
              <a:rPr lang="x-none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Дијагноза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анамнеза (податак о претходној респираторној инфекцији),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оталгија, наглувост, осећај запушености ува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.</a:t>
            </a:r>
            <a:endParaRPr lang="x-none" dirty="0">
              <a:latin typeface="Times New Roman" pitchFamily="18" charset="0"/>
              <a:cs typeface="Times New Roman" pitchFamily="18" charset="0"/>
            </a:endParaRPr>
          </a:p>
          <a:p>
            <a:r>
              <a:rPr lang="x-none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Отоскопски налаз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у зависности од фазе отитиса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4569154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1337353"/>
            <a:ext cx="10515600" cy="4351338"/>
          </a:xfrm>
        </p:spPr>
        <p:txBody>
          <a:bodyPr/>
          <a:lstStyle/>
          <a:p>
            <a:r>
              <a:rPr lang="x-none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Терапија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sr-Cyrl-RS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катаралној фази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само деконгестивне капи, тоалета носа, редовне кон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роле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.</a:t>
            </a:r>
            <a:endParaRPr lang="x-none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гнојној фази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антибиотска терапија према протоколу, довољно дуго и до 14 дана, аналгетици, антипиретици, деконгестиви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.</a:t>
            </a:r>
            <a:endParaRPr lang="x-none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 случајевима секреције из ува потребан је свак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дневна тоалета ува аспирацијом и локална апликација антибиотика према антибиограму.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2116663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1408374"/>
            <a:ext cx="10515600" cy="3296791"/>
          </a:xfrm>
        </p:spPr>
        <p:txBody>
          <a:bodyPr/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Уколико после 14 дана заостане наглувост индикована је аудиометрија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и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 тимпанометрија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 којом се региструје секрет у  бубној дупљи.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Уколико секрет заостаје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 поновити антибиотску терапију према протоколу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.</a:t>
            </a:r>
            <a:endParaRPr lang="x-none" dirty="0">
              <a:latin typeface="Times New Roman" pitchFamily="18" charset="0"/>
              <a:cs typeface="Times New Roman" pitchFamily="18" charset="0"/>
            </a:endParaRP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Уколико се локални статус, тимпанометријски и лабораторијски параметри не побољшавају индикована је парацентеза.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7754616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578190"/>
            <a:ext cx="10515600" cy="1325563"/>
          </a:xfrm>
        </p:spPr>
        <p:txBody>
          <a:bodyPr>
            <a:normAutofit/>
          </a:bodyPr>
          <a:lstStyle/>
          <a:p>
            <a:r>
              <a:rPr lang="x-none" sz="3600" dirty="0">
                <a:latin typeface="Times New Roman" pitchFamily="18" charset="0"/>
                <a:cs typeface="Times New Roman" pitchFamily="18" charset="0"/>
              </a:rPr>
              <a:t>Акутно запаљење средњег ува код акутних инфективних болести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2179529"/>
            <a:ext cx="10622872" cy="3358934"/>
          </a:xfrm>
        </p:spPr>
        <p:txBody>
          <a:bodyPr>
            <a:normAutofit/>
          </a:bodyPr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У току неких вирусних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и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 бактеријских заразних болести као пратеће обољење јавља се акутни отитис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грип, осипне грознице, шарлах и дифтерија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).</a:t>
            </a:r>
            <a:endParaRPr lang="x-none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dirty="0">
                <a:latin typeface="Times New Roman" pitchFamily="18" charset="0"/>
                <a:cs typeface="Times New Roman" pitchFamily="18" charset="0"/>
              </a:rPr>
              <a:t>Инфекција може да се пренесе х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ематогеним или риногеним путем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.</a:t>
            </a:r>
            <a:endParaRPr lang="x-none" dirty="0">
              <a:latin typeface="Times New Roman" pitchFamily="18" charset="0"/>
              <a:cs typeface="Times New Roman" pitchFamily="18" charset="0"/>
            </a:endParaRP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Акутни отитис се развија као класично запаљење или као посебно тешка инфекција са деструкцијом кости.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Ови облици се данас ретко виђају.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0013491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665825"/>
            <a:ext cx="10515600" cy="861134"/>
          </a:xfrm>
        </p:spPr>
        <p:txBody>
          <a:bodyPr>
            <a:normAutofit/>
          </a:bodyPr>
          <a:lstStyle/>
          <a:p>
            <a:r>
              <a:rPr lang="x-none" sz="3600" dirty="0">
                <a:latin typeface="Times New Roman" pitchFamily="18" charset="0"/>
                <a:cs typeface="Times New Roman" pitchFamily="18" charset="0"/>
              </a:rPr>
              <a:t>Mucosus otitis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1648072"/>
            <a:ext cx="10515600" cy="4351338"/>
          </a:xfrm>
        </p:spPr>
        <p:txBody>
          <a:bodyPr>
            <a:normAutofit/>
          </a:bodyPr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Субакутни неспецифични запаљенски процес слузнице, али и кости средњег ува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.</a:t>
            </a:r>
            <a:endParaRPr lang="x-none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dirty="0">
                <a:latin typeface="Times New Roman" pitchFamily="18" charset="0"/>
                <a:cs typeface="Times New Roman" pitchFamily="18" charset="0"/>
              </a:rPr>
              <a:t>Изазива га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Pneumococcus type III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.</a:t>
            </a:r>
            <a:endParaRPr lang="x-none" dirty="0">
              <a:latin typeface="Times New Roman" pitchFamily="18" charset="0"/>
              <a:cs typeface="Times New Roman" pitchFamily="18" charset="0"/>
            </a:endParaRP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Озбиљно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обољење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, често даје комликације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, јавља се к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од старијих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.</a:t>
            </a:r>
            <a:endParaRPr lang="x-none" dirty="0">
              <a:latin typeface="Times New Roman" pitchFamily="18" charset="0"/>
              <a:cs typeface="Times New Roman" pitchFamily="18" charset="0"/>
            </a:endParaRP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Настаје на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уобичајени начин, али има подмукао и нејасан ток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sr-Cyrl-RS" dirty="0">
                <a:latin typeface="Times New Roman" pitchFamily="18" charset="0"/>
                <a:cs typeface="Times New Roman" pitchFamily="18" charset="0"/>
              </a:rPr>
              <a:t>Јављају се г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ранулације у пнеуматском систему што омогућава ширење инфекције у ендокранијум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и на интратемпоралне структуре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фација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лни живац.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8875990"/>
      </p:ext>
    </p:extLst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58788" y="1078267"/>
            <a:ext cx="9854213" cy="4701465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x-none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Клиничка слика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: н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аглувост, зујање у уву,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субфебрилност</a:t>
            </a:r>
          </a:p>
          <a:p>
            <a:pPr>
              <a:lnSpc>
                <a:spcPct val="100000"/>
              </a:lnSpc>
            </a:pPr>
            <a:r>
              <a:rPr lang="x-none" dirty="0">
                <a:latin typeface="Times New Roman" pitchFamily="18" charset="0"/>
                <a:cs typeface="Times New Roman" pitchFamily="18" charset="0"/>
              </a:rPr>
              <a:t>Уколико се не препозна на време после неколико недеља настају компликације.</a:t>
            </a:r>
          </a:p>
          <a:p>
            <a:pPr>
              <a:lnSpc>
                <a:spcPct val="100000"/>
              </a:lnSpc>
            </a:pPr>
            <a:r>
              <a:rPr lang="x-none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Отоскопски налаз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sr-Cyrl-R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интактна, али задебљала бубна опна, сивкаста или ливидна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100000"/>
              </a:lnSpc>
            </a:pPr>
            <a:r>
              <a:rPr lang="x-none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Аудиометрија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мешовито или кондуктивно оштећење слуха.</a:t>
            </a:r>
          </a:p>
          <a:p>
            <a:pPr>
              <a:lnSpc>
                <a:spcPct val="100000"/>
              </a:lnSpc>
            </a:pPr>
            <a:r>
              <a:rPr lang="x-none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CT преглед темпоралних костију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коштана деструкција</a:t>
            </a:r>
          </a:p>
          <a:p>
            <a:pPr>
              <a:lnSpc>
                <a:spcPct val="100000"/>
              </a:lnSpc>
            </a:pPr>
            <a:r>
              <a:rPr lang="x-none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Терапија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 хируршка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з адјувантну антибиотску терапију.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3537100"/>
      </p:ext>
    </p:extLst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276348"/>
            <a:ext cx="10515600" cy="1325563"/>
          </a:xfrm>
        </p:spPr>
        <p:txBody>
          <a:bodyPr>
            <a:normAutofit/>
          </a:bodyPr>
          <a:lstStyle/>
          <a:p>
            <a:r>
              <a:rPr lang="x-none" sz="3600" dirty="0">
                <a:latin typeface="Times New Roman" pitchFamily="18" charset="0"/>
                <a:cs typeface="Times New Roman" pitchFamily="18" charset="0"/>
              </a:rPr>
              <a:t>Рекурентни отитиси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1710215"/>
            <a:ext cx="10515600" cy="4351338"/>
          </a:xfrm>
        </p:spPr>
        <p:txBody>
          <a:bodyPr>
            <a:normAutofit lnSpcReduction="10000"/>
          </a:bodyPr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Понављани акутни отитис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 ако се дијагностикује три пута током 6 месеци или пет пута за годину дана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.</a:t>
            </a:r>
            <a:endParaRPr lang="x-none" dirty="0">
              <a:latin typeface="Times New Roman" pitchFamily="18" charset="0"/>
              <a:cs typeface="Times New Roman" pitchFamily="18" charset="0"/>
            </a:endParaRPr>
          </a:p>
          <a:p>
            <a:r>
              <a:rPr lang="x-none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Етиологија и патогенеза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sr-Cyrl-R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еизлечен акутни отитис, било због неадекватног антибиотика, недовољне дужине трајања терапије или предиспонирајући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 фактор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а.</a:t>
            </a:r>
            <a:endParaRPr lang="x-none" dirty="0">
              <a:latin typeface="Times New Roman" pitchFamily="18" charset="0"/>
              <a:cs typeface="Times New Roman" pitchFamily="18" charset="0"/>
            </a:endParaRPr>
          </a:p>
          <a:p>
            <a:r>
              <a:rPr lang="x-none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Клиничка слика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понављане инфекције праћене болом,  лакшим или тежим поремећајем општег стања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.</a:t>
            </a:r>
            <a:endParaRPr lang="x-none" dirty="0">
              <a:latin typeface="Times New Roman" pitchFamily="18" charset="0"/>
              <a:cs typeface="Times New Roman" pitchFamily="18" charset="0"/>
            </a:endParaRP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Отитис може да прође и без симптома, па се дијагноза не поставља.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Успех лечења зависи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од тога,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када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ће да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се постав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дијагноза.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5617353"/>
      </p:ext>
    </p:extLst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697529"/>
            <a:ext cx="10515600" cy="5462942"/>
          </a:xfrm>
        </p:spPr>
        <p:txBody>
          <a:bodyPr>
            <a:normAutofit fontScale="92500"/>
          </a:bodyPr>
          <a:lstStyle/>
          <a:p>
            <a:pPr>
              <a:lnSpc>
                <a:spcPct val="120000"/>
              </a:lnSpc>
            </a:pPr>
            <a:r>
              <a:rPr lang="sr-Cyrl-RS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Дијагноза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: о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томикроскопија и тимпанометрија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.</a:t>
            </a:r>
            <a:endParaRPr lang="x-none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</a:pPr>
            <a:r>
              <a:rPr lang="x-none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en-US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x-none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рапија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нема прецизних упутстава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Стратегија у лечењу се састоји у превенцији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инфекције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 (поливалентне пнеумококне вакцине и вакцина против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Hemofilusa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influenze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, понављани антибиотски третман, парацентеза са уградњом аерационих цевчица,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аденоидектомија и тонзилектомија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третману фактора ризика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120000"/>
              </a:lnSpc>
            </a:pP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Фактори (медицински) ризика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су: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анатомске аномалије (расцеп непца, микрогнатија), дојење краће од шест месеци,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деца млађа од две године,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имундефицијенције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IgG, хипогамаглобулинемија, дефект гранулоцита, дефект ћелијског имунитета,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HIV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инфекција.</a:t>
            </a:r>
          </a:p>
        </p:txBody>
      </p:sp>
    </p:spTree>
    <p:extLst>
      <p:ext uri="{BB962C8B-B14F-4D97-AF65-F5344CB8AC3E}">
        <p14:creationId xmlns:p14="http://schemas.microsoft.com/office/powerpoint/2010/main" val="2276262535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63CAEE-07A2-81C1-C622-664FC75BDA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39892"/>
          </a:xfrm>
        </p:spPr>
        <p:txBody>
          <a:bodyPr>
            <a:normAutofit/>
          </a:bodyPr>
          <a:lstStyle/>
          <a:p>
            <a:r>
              <a:rPr lang="sl-SI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Стално отоворена Еустахијева туба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54C0A4-646D-194D-40C0-0AC22CD351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52763"/>
            <a:ext cx="10515600" cy="4667250"/>
          </a:xfrm>
        </p:spPr>
        <p:txBody>
          <a:bodyPr/>
          <a:lstStyle/>
          <a:p>
            <a:r>
              <a:rPr lang="sr-Cyrl-R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</a:t>
            </a:r>
            <a:r>
              <a:rPr lang="sl-SI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твор Еустахијеве тубе на латералном зиду епифаринкса је нормално затворен. Отвара се само при гутању и зевању</a:t>
            </a:r>
            <a:r>
              <a:rPr lang="sr-Cyrl-R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</a:p>
          <a:p>
            <a:r>
              <a:rPr lang="sl-SI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Етиологија широко отворене Еустахијеве тубе је разнолика</a:t>
            </a:r>
            <a:r>
              <a:rPr lang="sr-Cyrl-R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r>
              <a:rPr lang="sl-SI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sr-Cyrl-R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</a:t>
            </a:r>
            <a:r>
              <a:rPr lang="sl-SI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ајчешће се јавља код наглог мршављења било током држања дијете или током неке болести</a:t>
            </a:r>
            <a:r>
              <a:rPr lang="sr-Cyrl-R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sl-SI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због губитка масног јастучета око тубе. </a:t>
            </a:r>
            <a:endParaRPr lang="sr-Cyrl-RS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sr-Cyrl-R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Клиничка слика: </a:t>
            </a:r>
            <a:r>
              <a:rPr lang="sl-SI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аутофонија и осећај пуноће у уву. Пацијенти сопствени глас чују јаче, а понекад чују и сопствено дисање. </a:t>
            </a:r>
            <a:endParaRPr lang="sr-Cyrl-RS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sl-SI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Дијагноза се поставља исцрпном анамнезом и отоскопијом. </a:t>
            </a:r>
            <a:endParaRPr lang="sr-Cyrl-RS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sr-Cyrl-R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Терапија је </a:t>
            </a:r>
            <a:r>
              <a:rPr lang="sl-SI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узрочн</a:t>
            </a:r>
            <a:r>
              <a:rPr lang="sr-Cyrl-R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</a:t>
            </a:r>
            <a:r>
              <a:rPr lang="sr-Cyrl-R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r>
              <a:rPr lang="sl-SI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Код тешких случајева </a:t>
            </a:r>
            <a:r>
              <a:rPr lang="sr-Cyrl-R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sl-SI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ињицирање тефлонске пасте у подручје око фарингеалног ушћа Еустахијеве тубе.</a:t>
            </a:r>
            <a:endParaRPr lang="en-US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259588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1452763"/>
            <a:ext cx="10285520" cy="4351338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x-none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Спољашњи фактори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: климатски фактори, зимски период</a:t>
            </a:r>
          </a:p>
          <a:p>
            <a:pPr>
              <a:lnSpc>
                <a:spcPct val="100000"/>
              </a:lnSpc>
            </a:pPr>
            <a:r>
              <a:rPr lang="x-none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Епидемилошки фактори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пасивно пушење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</a:pP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Компликације акутног отитиса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: н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ајчешће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долази до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егзогранијалн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их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 компликациј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а попут: акутног мастоидитиса у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 72%,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парализе фацијалног живца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 21%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петрозитиса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4%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лабиринтитиса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 3 %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1290971"/>
      </p:ext>
    </p:extLst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astoiditis acuta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x-none" dirty="0">
                <a:latin typeface="Times New Roman" pitchFamily="18" charset="0"/>
                <a:cs typeface="Times New Roman" pitchFamily="18" charset="0"/>
              </a:rPr>
              <a:t>Запаљење слузнице и кости мастоидног наставка,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бично у трећој недељи од почетка болести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.</a:t>
            </a:r>
            <a:endParaRPr lang="x-none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Изазивају га бактерије: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Hemofilus influenzae, Streptococcus pneumoni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ае</a:t>
            </a:r>
            <a:endParaRPr lang="x-none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</a:pPr>
            <a:r>
              <a:rPr lang="x-none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Предиспонирајући фактори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ослабљена имунолошка отпорност организма, јака вируленција узрочника, неадекватна примена антибиотика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.</a:t>
            </a:r>
            <a:endParaRPr lang="x-none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</a:pPr>
            <a:r>
              <a:rPr lang="x-none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Два клиничка облика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латентни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манифестни</a:t>
            </a:r>
          </a:p>
        </p:txBody>
      </p:sp>
    </p:spTree>
    <p:extLst>
      <p:ext uri="{BB962C8B-B14F-4D97-AF65-F5344CB8AC3E}">
        <p14:creationId xmlns:p14="http://schemas.microsoft.com/office/powerpoint/2010/main" val="568657859"/>
      </p:ext>
    </p:extLst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265FA0-D7EB-4867-B3F2-0EBDB2D2B0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Латентни облик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7699EE-410C-4874-935F-9B0E09F52C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Јавља се због неадекватног лечења акутног отитиса у трећој недељи од почетка болести.</a:t>
            </a:r>
          </a:p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Клиничка слика: бол у уву и иза ува, бол у пределу мастоида, наглувост, могућа је појава и супурације из ува, поремећај општег стања, слабост, малаксалост, лако повишена температура.</a:t>
            </a:r>
          </a:p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Лабораторијски налази: леукоцитоза са неутрофилијом и знатно повишеним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CRP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-ом.</a:t>
            </a:r>
          </a:p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Отоскопија: бледа бубна опна, збрисаних анатомских детаља, без светлосног рефлекса, у спољашњем слушном ходнику је могуће присуство секрета.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275710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x-none" sz="3600" dirty="0">
                <a:latin typeface="Times New Roman" pitchFamily="18" charset="0"/>
                <a:cs typeface="Times New Roman" pitchFamily="18" charset="0"/>
              </a:rPr>
              <a:t>Манифестни облик 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1593033"/>
            <a:ext cx="10515600" cy="4639091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x-none" dirty="0">
                <a:latin typeface="Times New Roman" pitchFamily="18" charset="0"/>
                <a:cs typeface="Times New Roman" pitchFamily="18" charset="0"/>
              </a:rPr>
              <a:t>У трећој недељи, као компликација неадекватно леченог акутног отитиса.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Процес је локализован у мастоиду са ширењем инфекције у околне структуре.</a:t>
            </a:r>
          </a:p>
          <a:p>
            <a:pPr>
              <a:lnSpc>
                <a:spcPct val="110000"/>
              </a:lnSpc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Уколико се процес прошири у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 мека ткива мастоидног наставка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настаје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i="1" dirty="0">
                <a:latin typeface="Times New Roman" pitchFamily="18" charset="0"/>
                <a:cs typeface="Times New Roman" pitchFamily="18" charset="0"/>
              </a:rPr>
              <a:t>subperiostalni apsces</a:t>
            </a:r>
            <a:r>
              <a:rPr lang="sr-Cyrl-RS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ако  се прошири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испод стерноклеидомастоидног мишића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 ствара се </a:t>
            </a:r>
            <a:r>
              <a:rPr lang="x-none" i="1" dirty="0">
                <a:latin typeface="Times New Roman" pitchFamily="18" charset="0"/>
                <a:cs typeface="Times New Roman" pitchFamily="18" charset="0"/>
              </a:rPr>
              <a:t>Bezoldov apsces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, а ако се прошири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дуж стилоидног мишића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настаје </a:t>
            </a:r>
            <a:r>
              <a:rPr lang="x-none" i="1" dirty="0">
                <a:latin typeface="Times New Roman" pitchFamily="18" charset="0"/>
                <a:cs typeface="Times New Roman" pitchFamily="18" charset="0"/>
              </a:rPr>
              <a:t>Mureov apsces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110000"/>
              </a:lnSpc>
            </a:pPr>
            <a:r>
              <a:rPr lang="sr-Cyrl-RS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Дијагноза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: а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намнеза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подаци о скоро леченом акутном отитису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>
              <a:lnSpc>
                <a:spcPct val="110000"/>
              </a:lnSpc>
              <a:buNone/>
            </a:pPr>
            <a:endParaRPr lang="x-none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0000"/>
              </a:lnSpc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1227648"/>
      </p:ext>
    </p:extLst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707038"/>
            <a:ext cx="10515600" cy="5578351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x-none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Клинички преглед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оток иза ушке са или без сецернирања гноја,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отомикроско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пски се уочава присутво секрета у спољашњем слушном ходнику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, са перфорираном бубном опном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20%, због остеитиса  може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да буде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 спуштен задње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горње зид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, бубна опна је без промена у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4 %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болесника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а задебљала,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бледа бубна опна без перфорациј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е се јавља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код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60%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пацијената.</a:t>
            </a:r>
            <a:endParaRPr lang="x-none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</a:pPr>
            <a:r>
              <a:rPr lang="x-none" dirty="0">
                <a:latin typeface="Times New Roman" pitchFamily="18" charset="0"/>
                <a:cs typeface="Times New Roman" pitchFamily="18" charset="0"/>
              </a:rPr>
              <a:t>Леукоцитоза са неутрофилијом и знатно повишеним CRP, повишена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је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седиментација еритроцита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.</a:t>
            </a:r>
            <a:endParaRPr lang="x-none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Индикован је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CT преглед темпоралне кости, само радиогафија није довољна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</a:pPr>
            <a:endParaRPr lang="x-none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9175747"/>
      </p:ext>
    </p:extLst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EA084F-4F85-49BF-B7FB-F0BCA52AC8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4732" y="745724"/>
            <a:ext cx="10515600" cy="4989251"/>
          </a:xfrm>
        </p:spPr>
        <p:txBody>
          <a:bodyPr>
            <a:normAutofit lnSpcReduction="10000"/>
          </a:bodyPr>
          <a:lstStyle/>
          <a:p>
            <a:pPr>
              <a:lnSpc>
                <a:spcPct val="100000"/>
              </a:lnSpc>
            </a:pPr>
            <a:r>
              <a:rPr lang="sr-Cyrl-R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Диференцијална дијагноза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банално запаљење коже спољашњег слушног ходника, ујед инсеката, алеегијске реакције, присуство тумора, запаљење пљувачних жлезда итд.</a:t>
            </a:r>
          </a:p>
          <a:p>
            <a:pPr>
              <a:lnSpc>
                <a:spcPct val="100000"/>
              </a:lnSpc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ВАЖНО - најважнији принцип у дијагностици компликација акутног отитиса је да прво треба помислити на њих, нарочито код млађе деце.</a:t>
            </a:r>
          </a:p>
          <a:p>
            <a:pPr>
              <a:lnSpc>
                <a:spcPct val="100000"/>
              </a:lnSpc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компликацију упућује: трајање инфекције дуже од две недеље, поновна појава супурације из ува, погоршање општег стања, појава отока у регији ушке и/или мастоида, појава главобоље, вртоглавице, повраћања, одржавање хуморалних знакова инфекције упркос антибиотској терапији.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155599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12560" y="943252"/>
            <a:ext cx="10821880" cy="4756211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x-none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Терапија</a:t>
            </a:r>
            <a:r>
              <a:rPr lang="sr-Cyrl-RS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латентног облика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: антибиотици (пеницилин или цефалоспорини уз метронидазол, обавезна парацентеза и праћење клиничке слике и лабораторијских налаза у следећа 48-72 сата.</a:t>
            </a:r>
            <a:endParaRPr lang="x-none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0000"/>
              </a:lnSpc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Уколико се знаци и симптоми обољења смирују, наставља се са антибиотицима још две недеље, ако се стање погорша ради се мастоидектомија.</a:t>
            </a:r>
            <a:endParaRPr lang="x-none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0000"/>
              </a:lnSpc>
            </a:pPr>
            <a:r>
              <a:rPr lang="sr-Cyrl-RS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Терапија манифестног облика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: она је хируршка, уз адјувантну терапију антибиотицима. Опсег хируршког лечења зависи од проширености процеса.</a:t>
            </a:r>
            <a:endParaRPr lang="x-none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x-none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9315996"/>
      </p:ext>
    </p:extLst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¡ÑÐ¾Ð´Ð½Ð° ÑÐ»Ð¸ÐºÐ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12289" y="1651986"/>
            <a:ext cx="3878801" cy="3878801"/>
          </a:xfrm>
          <a:prstGeom prst="rect">
            <a:avLst/>
          </a:prstGeom>
          <a:noFill/>
        </p:spPr>
      </p:pic>
      <p:pic>
        <p:nvPicPr>
          <p:cNvPr id="1028" name="Picture 4" descr="Ð¡ÑÐ¾Ð´Ð½Ð° ÑÐ»Ð¸ÐºÐ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059" y="1651986"/>
            <a:ext cx="5136789" cy="3878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50465175"/>
      </p:ext>
    </p:extLst>
  </p:cSld>
  <p:clrMapOvr>
    <a:masterClrMapping/>
  </p:clrMapOvr>
  <p:transition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Ð ÐµÐ·ÑÐ»ÑÐ°Ñ ÑÐ»Ð¸ÐºÐ° Ð·Ð° mastoiditis c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2977" y="1113138"/>
            <a:ext cx="4896394" cy="463172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3115014"/>
      </p:ext>
    </p:extLst>
  </p:cSld>
  <p:clrMapOvr>
    <a:masterClrMapping/>
  </p:clrMapOvr>
  <p:transition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09800" y="2378076"/>
            <a:ext cx="7772400" cy="173672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ХРОНИЧНА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ЗАПАЉЕЊА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СРЕДЊЕГ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УВА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85442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Акутни запаљенски процеси средњег ува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1291874"/>
      </p:ext>
    </p:extLst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9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2188089"/>
            <a:ext cx="10515600" cy="3537207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Дуготрајно</a:t>
            </a:r>
            <a:r>
              <a:rPr lang="sl-SI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запаљење</a:t>
            </a:r>
            <a:r>
              <a:rPr lang="sl-SI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слузнице</a:t>
            </a:r>
            <a:r>
              <a:rPr lang="sl-SI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средњег</a:t>
            </a:r>
            <a:r>
              <a:rPr lang="sl-SI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ува</a:t>
            </a:r>
            <a:r>
              <a:rPr lang="sl-SI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sl-SI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sl-SI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без</a:t>
            </a:r>
            <a:r>
              <a:rPr lang="sl-SI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захватања</a:t>
            </a:r>
            <a:r>
              <a:rPr lang="sl-SI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коштаних</a:t>
            </a:r>
            <a:r>
              <a:rPr lang="sl-SI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структура</a:t>
            </a:r>
            <a:r>
              <a:rPr lang="sl-SI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sl-SI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sl-SI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без</a:t>
            </a:r>
            <a:r>
              <a:rPr lang="sl-SI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стварања</a:t>
            </a:r>
            <a:r>
              <a:rPr lang="sl-SI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секрета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ефлувијум</a:t>
            </a:r>
            <a:r>
              <a:rPr lang="sl-SI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sl-SI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негнојне</a:t>
            </a:r>
            <a:r>
              <a:rPr lang="sl-SI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sl-SI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гнојне</a:t>
            </a:r>
            <a:r>
              <a:rPr lang="sl-SI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природе</a:t>
            </a:r>
            <a:r>
              <a:rPr lang="sl-SI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без</a:t>
            </a:r>
            <a:r>
              <a:rPr lang="sl-SI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sl-SI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sl-SI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перфорацијом</a:t>
            </a:r>
            <a:r>
              <a:rPr lang="sl-SI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бубне</a:t>
            </a:r>
            <a:r>
              <a:rPr lang="sl-SI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опне</a:t>
            </a:r>
            <a:r>
              <a:rPr lang="sl-SI" dirty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Запаљење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слузнице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слузнице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кости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средњег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ува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пнеуматских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простора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траје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месецима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годинама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узрокује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такве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патолошке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промене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случају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излечења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настаје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реститутио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ад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интегрум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3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ДЕФИНИЦИЈА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420407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1562015"/>
            <a:ext cx="10515600" cy="4351338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Изучавање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етиопатогенезе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хроничног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отита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има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дуг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историјат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али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даље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постоје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одређене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дилеме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контроверзе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захтевају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даља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клиничка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истраживања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Класификација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хроничних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запаљења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средњег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ува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такође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предмет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спорења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бројних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аутора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4843444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943232" y="1169774"/>
            <a:ext cx="8229600" cy="4876800"/>
          </a:xfrm>
        </p:spPr>
        <p:txBody>
          <a:bodyPr>
            <a:normAutofit/>
          </a:bodyPr>
          <a:lstStyle/>
          <a:p>
            <a:pPr marL="609600" indent="-609600">
              <a:buNone/>
              <a:defRPr/>
            </a:pP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sr-Cyrl-CS" sz="2400" b="1" dirty="0">
                <a:latin typeface="Times New Roman" pitchFamily="18" charset="0"/>
                <a:cs typeface="Times New Roman" pitchFamily="18" charset="0"/>
              </a:rPr>
              <a:t>ХРОНИЧНА</a:t>
            </a:r>
            <a:r>
              <a:rPr lang="hr-HR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>
                <a:latin typeface="Times New Roman" pitchFamily="18" charset="0"/>
                <a:cs typeface="Times New Roman" pitchFamily="18" charset="0"/>
              </a:rPr>
              <a:t>НЕГНОЈНА</a:t>
            </a:r>
            <a:r>
              <a:rPr lang="hr-HR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>
                <a:latin typeface="Times New Roman" pitchFamily="18" charset="0"/>
                <a:cs typeface="Times New Roman" pitchFamily="18" charset="0"/>
              </a:rPr>
              <a:t>ЗАПАЉЕЊА</a:t>
            </a:r>
            <a:r>
              <a:rPr lang="hr-HR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>
                <a:latin typeface="Times New Roman" pitchFamily="18" charset="0"/>
                <a:cs typeface="Times New Roman" pitchFamily="18" charset="0"/>
              </a:rPr>
              <a:t>СРЕДЊЕГ</a:t>
            </a:r>
            <a:r>
              <a:rPr lang="hr-HR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>
                <a:latin typeface="Times New Roman" pitchFamily="18" charset="0"/>
                <a:cs typeface="Times New Roman" pitchFamily="18" charset="0"/>
              </a:rPr>
              <a:t>УВА</a:t>
            </a:r>
            <a:endParaRPr lang="hr-HR" sz="2400" b="1" dirty="0">
              <a:latin typeface="Times New Roman" pitchFamily="18" charset="0"/>
              <a:cs typeface="Times New Roman" pitchFamily="18" charset="0"/>
            </a:endParaRPr>
          </a:p>
          <a:p>
            <a:pPr marL="609600" indent="-609600">
              <a:defRPr/>
            </a:pPr>
            <a:r>
              <a:rPr lang="sr-Cyrl-CS" sz="2400" b="1" dirty="0">
                <a:latin typeface="Times New Roman" pitchFamily="18" charset="0"/>
                <a:cs typeface="Times New Roman" pitchFamily="18" charset="0"/>
              </a:rPr>
              <a:t>секреторни</a:t>
            </a:r>
            <a:r>
              <a:rPr lang="hr-HR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>
                <a:latin typeface="Times New Roman" pitchFamily="18" charset="0"/>
                <a:cs typeface="Times New Roman" pitchFamily="18" charset="0"/>
              </a:rPr>
              <a:t>отитис</a:t>
            </a:r>
            <a:r>
              <a:rPr lang="hr-HR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>
                <a:latin typeface="Times New Roman" pitchFamily="18" charset="0"/>
                <a:cs typeface="Times New Roman" pitchFamily="18" charset="0"/>
              </a:rPr>
              <a:t>медиа</a:t>
            </a:r>
            <a:endParaRPr lang="hr-HR" sz="2400" b="1" dirty="0">
              <a:latin typeface="Times New Roman" pitchFamily="18" charset="0"/>
              <a:cs typeface="Times New Roman" pitchFamily="18" charset="0"/>
            </a:endParaRPr>
          </a:p>
          <a:p>
            <a:pPr marL="609600" indent="-609600">
              <a:defRPr/>
            </a:pPr>
            <a:r>
              <a:rPr lang="sr-Cyrl-CS" sz="2400" b="1" dirty="0">
                <a:latin typeface="Times New Roman" pitchFamily="18" charset="0"/>
                <a:cs typeface="Times New Roman" pitchFamily="18" charset="0"/>
              </a:rPr>
              <a:t>ателектаза</a:t>
            </a:r>
            <a:r>
              <a:rPr lang="hr-HR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>
                <a:latin typeface="Times New Roman" pitchFamily="18" charset="0"/>
                <a:cs typeface="Times New Roman" pitchFamily="18" charset="0"/>
              </a:rPr>
              <a:t>средњег</a:t>
            </a:r>
            <a:r>
              <a:rPr lang="hr-HR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>
                <a:latin typeface="Times New Roman" pitchFamily="18" charset="0"/>
                <a:cs typeface="Times New Roman" pitchFamily="18" charset="0"/>
              </a:rPr>
              <a:t>ува</a:t>
            </a:r>
            <a:endParaRPr lang="hr-HR" sz="2400" b="1" dirty="0">
              <a:latin typeface="Times New Roman" pitchFamily="18" charset="0"/>
              <a:cs typeface="Times New Roman" pitchFamily="18" charset="0"/>
            </a:endParaRPr>
          </a:p>
          <a:p>
            <a:pPr marL="609600" indent="-609600">
              <a:defRPr/>
            </a:pPr>
            <a:r>
              <a:rPr lang="sr-Cyrl-CS" sz="2400" b="1" dirty="0">
                <a:latin typeface="Times New Roman" pitchFamily="18" charset="0"/>
                <a:cs typeface="Times New Roman" pitchFamily="18" charset="0"/>
              </a:rPr>
              <a:t>адхезивни</a:t>
            </a:r>
            <a:r>
              <a:rPr lang="hr-HR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>
                <a:latin typeface="Times New Roman" pitchFamily="18" charset="0"/>
                <a:cs typeface="Times New Roman" pitchFamily="18" charset="0"/>
              </a:rPr>
              <a:t>отитис</a:t>
            </a:r>
            <a:r>
              <a:rPr lang="hr-HR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>
                <a:latin typeface="Times New Roman" pitchFamily="18" charset="0"/>
                <a:cs typeface="Times New Roman" pitchFamily="18" charset="0"/>
              </a:rPr>
              <a:t>медиа</a:t>
            </a:r>
            <a:endParaRPr lang="hr-HR" sz="2400" b="1" dirty="0">
              <a:latin typeface="Times New Roman" pitchFamily="18" charset="0"/>
              <a:cs typeface="Times New Roman" pitchFamily="18" charset="0"/>
            </a:endParaRPr>
          </a:p>
          <a:p>
            <a:pPr marL="609600" indent="-609600">
              <a:defRPr/>
            </a:pPr>
            <a:r>
              <a:rPr lang="sr-Cyrl-CS" sz="2400" b="1" dirty="0">
                <a:latin typeface="Times New Roman" pitchFamily="18" charset="0"/>
                <a:cs typeface="Times New Roman" pitchFamily="18" charset="0"/>
              </a:rPr>
              <a:t>Тимпаносклероза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  <a:p>
            <a:pPr marL="609600" indent="-609600">
              <a:buNone/>
              <a:defRPr/>
            </a:pPr>
            <a:endParaRPr lang="hr-HR" sz="2400" b="1" dirty="0">
              <a:latin typeface="Times New Roman" pitchFamily="18" charset="0"/>
              <a:cs typeface="Times New Roman" pitchFamily="18" charset="0"/>
            </a:endParaRPr>
          </a:p>
          <a:p>
            <a:pPr marL="609600" indent="-609600">
              <a:buNone/>
              <a:defRPr/>
            </a:pP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sr-Cyrl-CS" sz="2400" b="1" dirty="0">
                <a:latin typeface="Times New Roman" pitchFamily="18" charset="0"/>
                <a:cs typeface="Times New Roman" pitchFamily="18" charset="0"/>
              </a:rPr>
              <a:t>ХРОНИЧНА</a:t>
            </a:r>
            <a:r>
              <a:rPr lang="hr-HR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>
                <a:latin typeface="Times New Roman" pitchFamily="18" charset="0"/>
                <a:cs typeface="Times New Roman" pitchFamily="18" charset="0"/>
              </a:rPr>
              <a:t>ГНОЈНА</a:t>
            </a:r>
            <a:r>
              <a:rPr lang="hr-HR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>
                <a:latin typeface="Times New Roman" pitchFamily="18" charset="0"/>
                <a:cs typeface="Times New Roman" pitchFamily="18" charset="0"/>
              </a:rPr>
              <a:t>ЗАПАЉЕЊА</a:t>
            </a:r>
            <a:r>
              <a:rPr lang="hr-HR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>
                <a:latin typeface="Times New Roman" pitchFamily="18" charset="0"/>
                <a:cs typeface="Times New Roman" pitchFamily="18" charset="0"/>
              </a:rPr>
              <a:t>СРЕДЊЕГ</a:t>
            </a:r>
            <a:r>
              <a:rPr lang="hr-HR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>
                <a:latin typeface="Times New Roman" pitchFamily="18" charset="0"/>
                <a:cs typeface="Times New Roman" pitchFamily="18" charset="0"/>
              </a:rPr>
              <a:t>УВА</a:t>
            </a:r>
            <a:endParaRPr lang="hr-HR" sz="2400" b="1" dirty="0">
              <a:latin typeface="Times New Roman" pitchFamily="18" charset="0"/>
              <a:cs typeface="Times New Roman" pitchFamily="18" charset="0"/>
            </a:endParaRPr>
          </a:p>
          <a:p>
            <a:pPr marL="609600" indent="-609600">
              <a:defRPr/>
            </a:pPr>
            <a:r>
              <a:rPr lang="sr-Cyrl-CS" sz="2400" b="1" dirty="0">
                <a:latin typeface="Times New Roman" pitchFamily="18" charset="0"/>
                <a:cs typeface="Times New Roman" pitchFamily="18" charset="0"/>
              </a:rPr>
              <a:t>туботимпанични</a:t>
            </a:r>
            <a:r>
              <a:rPr lang="hr-HR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>
                <a:latin typeface="Times New Roman" pitchFamily="18" charset="0"/>
                <a:cs typeface="Times New Roman" pitchFamily="18" charset="0"/>
              </a:rPr>
              <a:t>хронични</a:t>
            </a:r>
            <a:r>
              <a:rPr lang="hr-HR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>
                <a:latin typeface="Times New Roman" pitchFamily="18" charset="0"/>
                <a:cs typeface="Times New Roman" pitchFamily="18" charset="0"/>
              </a:rPr>
              <a:t>гнојни</a:t>
            </a:r>
            <a:r>
              <a:rPr lang="hr-HR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>
                <a:latin typeface="Times New Roman" pitchFamily="18" charset="0"/>
                <a:cs typeface="Times New Roman" pitchFamily="18" charset="0"/>
              </a:rPr>
              <a:t>отитис</a:t>
            </a:r>
            <a:endParaRPr lang="hr-HR" sz="2400" b="1" dirty="0">
              <a:latin typeface="Times New Roman" pitchFamily="18" charset="0"/>
              <a:cs typeface="Times New Roman" pitchFamily="18" charset="0"/>
            </a:endParaRPr>
          </a:p>
          <a:p>
            <a:pPr marL="609600" indent="-609600">
              <a:defRPr/>
            </a:pPr>
            <a:r>
              <a:rPr lang="sr-Cyrl-CS" sz="2400" b="1" dirty="0">
                <a:latin typeface="Times New Roman" pitchFamily="18" charset="0"/>
                <a:cs typeface="Times New Roman" pitchFamily="18" charset="0"/>
              </a:rPr>
              <a:t>атикоантрални</a:t>
            </a:r>
            <a:r>
              <a:rPr lang="hr-HR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>
                <a:latin typeface="Times New Roman" pitchFamily="18" charset="0"/>
                <a:cs typeface="Times New Roman" pitchFamily="18" charset="0"/>
              </a:rPr>
              <a:t>хронични</a:t>
            </a:r>
            <a:r>
              <a:rPr lang="hr-HR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>
                <a:latin typeface="Times New Roman" pitchFamily="18" charset="0"/>
                <a:cs typeface="Times New Roman" pitchFamily="18" charset="0"/>
              </a:rPr>
              <a:t>гнојни</a:t>
            </a:r>
            <a:r>
              <a:rPr lang="hr-HR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>
                <a:latin typeface="Times New Roman" pitchFamily="18" charset="0"/>
                <a:cs typeface="Times New Roman" pitchFamily="18" charset="0"/>
              </a:rPr>
              <a:t>отитис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  <a:p>
            <a:pPr marL="609600" indent="-609600">
              <a:defRPr/>
            </a:pPr>
            <a:r>
              <a:rPr lang="sr-Cyrl-CS" sz="2400" b="1" dirty="0">
                <a:latin typeface="Times New Roman" pitchFamily="18" charset="0"/>
                <a:cs typeface="Times New Roman" pitchFamily="18" charset="0"/>
              </a:rPr>
              <a:t>хронични</a:t>
            </a:r>
            <a:r>
              <a:rPr lang="hr-HR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>
                <a:latin typeface="Times New Roman" pitchFamily="18" charset="0"/>
                <a:cs typeface="Times New Roman" pitchFamily="18" charset="0"/>
              </a:rPr>
              <a:t>гнојни</a:t>
            </a:r>
            <a:r>
              <a:rPr lang="hr-HR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>
                <a:latin typeface="Times New Roman" pitchFamily="18" charset="0"/>
                <a:cs typeface="Times New Roman" pitchFamily="18" charset="0"/>
              </a:rPr>
              <a:t>отитис</a:t>
            </a:r>
            <a:r>
              <a:rPr lang="hr-HR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sr-Latn-C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>
                <a:latin typeface="Times New Roman" pitchFamily="18" charset="0"/>
                <a:cs typeface="Times New Roman" pitchFamily="18" charset="0"/>
              </a:rPr>
              <a:t>ХОЛЕСТЕАТОМОМ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65126"/>
            <a:ext cx="10515600" cy="804648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sr-Cyrl-CS" sz="2800" b="1" dirty="0">
                <a:latin typeface="Times New Roman" pitchFamily="18" charset="0"/>
                <a:cs typeface="Times New Roman" pitchFamily="18" charset="0"/>
              </a:rPr>
              <a:t>КЛИНИЧКА</a:t>
            </a:r>
            <a:r>
              <a:rPr lang="hr-HR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>
                <a:latin typeface="Times New Roman" pitchFamily="18" charset="0"/>
                <a:cs typeface="Times New Roman" pitchFamily="18" charset="0"/>
              </a:rPr>
              <a:t>КЛАСИФИКАЦИЈА</a:t>
            </a:r>
            <a:r>
              <a:rPr lang="hr-HR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>
                <a:latin typeface="Times New Roman" pitchFamily="18" charset="0"/>
                <a:cs typeface="Times New Roman" pitchFamily="18" charset="0"/>
              </a:rPr>
              <a:t>ХРОНИЧНИХ</a:t>
            </a:r>
            <a:r>
              <a:rPr lang="hr-HR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>
                <a:latin typeface="Times New Roman" pitchFamily="18" charset="0"/>
                <a:cs typeface="Times New Roman" pitchFamily="18" charset="0"/>
              </a:rPr>
              <a:t>ОТИТА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603557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1981200" y="1752600"/>
            <a:ext cx="8229600" cy="4572000"/>
          </a:xfrm>
        </p:spPr>
        <p:txBody>
          <a:bodyPr/>
          <a:lstStyle/>
          <a:p>
            <a:pPr marL="609600" indent="-609600"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Дисфункција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Еустахијеве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тубе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609600" indent="-609600"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Инфекција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609600" indent="-609600"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Поремећај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локалног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имунитета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имунодефицијенција</a:t>
            </a:r>
            <a:endParaRPr lang="hr-HR" dirty="0">
              <a:latin typeface="Times New Roman" pitchFamily="18" charset="0"/>
              <a:cs typeface="Times New Roman" pitchFamily="18" charset="0"/>
            </a:endParaRPr>
          </a:p>
          <a:p>
            <a:pPr marL="609600" indent="-609600"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Анатомско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развојне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карактеристике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средњег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ува</a:t>
            </a:r>
            <a:endParaRPr lang="sr-Latn-CS" dirty="0">
              <a:latin typeface="Times New Roman" pitchFamily="18" charset="0"/>
              <a:cs typeface="Times New Roman" pitchFamily="18" charset="0"/>
            </a:endParaRPr>
          </a:p>
          <a:p>
            <a:pPr marL="609600" indent="-609600">
              <a:defRPr/>
            </a:pPr>
            <a:endParaRPr lang="en-US" b="1" dirty="0"/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Cyrl-CS" b="1" dirty="0">
                <a:latin typeface="Times New Roman" pitchFamily="18" charset="0"/>
                <a:cs typeface="Times New Roman" pitchFamily="18" charset="0"/>
              </a:rPr>
              <a:t>ЕТИОЛОГИЈА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713017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2038865"/>
            <a:ext cx="9648568" cy="3323967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sr-Cyrl-CS" b="1" dirty="0">
                <a:latin typeface="Times New Roman" pitchFamily="18" charset="0"/>
                <a:cs typeface="Times New Roman" pitchFamily="18" charset="0"/>
              </a:rPr>
              <a:t>Функционални</a:t>
            </a:r>
            <a:r>
              <a:rPr lang="hr-HR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b="1" dirty="0">
                <a:latin typeface="Times New Roman" pitchFamily="18" charset="0"/>
                <a:cs typeface="Times New Roman" pitchFamily="18" charset="0"/>
              </a:rPr>
              <a:t>разлози</a:t>
            </a:r>
            <a:r>
              <a:rPr lang="hr-HR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колапс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зидова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тубе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недовољно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активно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отварање.</a:t>
            </a:r>
            <a:endParaRPr lang="hr-HR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Посебно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изражене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детињству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због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карактеристика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базе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лобање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припоја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мишића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тензора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вели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палатини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посебно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пацијената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расцепом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непца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90000"/>
              </a:lnSpc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Претерано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проходна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туба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доводи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аспирације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секрета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назофаринкса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средње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уво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рефлуксни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отитис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.</a:t>
            </a:r>
            <a:endParaRPr lang="hr-HR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hr-HR" dirty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dirty="0"/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sr-Cyrl-CS" b="1" dirty="0">
                <a:latin typeface="Times New Roman" pitchFamily="18" charset="0"/>
                <a:cs typeface="Times New Roman" pitchFamily="18" charset="0"/>
              </a:rPr>
              <a:t>Дисфункција</a:t>
            </a:r>
            <a:r>
              <a:rPr lang="hr-HR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b="1" dirty="0">
                <a:latin typeface="Times New Roman" pitchFamily="18" charset="0"/>
                <a:cs typeface="Times New Roman" pitchFamily="18" charset="0"/>
              </a:rPr>
              <a:t>Еустахијеве</a:t>
            </a:r>
            <a:r>
              <a:rPr lang="hr-HR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b="1" dirty="0">
                <a:latin typeface="Times New Roman" pitchFamily="18" charset="0"/>
                <a:cs typeface="Times New Roman" pitchFamily="18" charset="0"/>
              </a:rPr>
              <a:t>тубе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106823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5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1995617"/>
            <a:ext cx="9428205" cy="3144795"/>
          </a:xfrm>
        </p:spPr>
        <p:txBody>
          <a:bodyPr/>
          <a:lstStyle/>
          <a:p>
            <a:pPr eaLnBrk="1" hangingPunct="1">
              <a:defRPr/>
            </a:pPr>
            <a:r>
              <a:rPr lang="sr-Cyrl-CS" b="1" dirty="0">
                <a:latin typeface="Times New Roman" pitchFamily="18" charset="0"/>
                <a:cs typeface="Times New Roman" pitchFamily="18" charset="0"/>
              </a:rPr>
              <a:t>Механичка</a:t>
            </a:r>
            <a:r>
              <a:rPr lang="hr-HR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b="1" dirty="0">
                <a:latin typeface="Times New Roman" pitchFamily="18" charset="0"/>
                <a:cs typeface="Times New Roman" pitchFamily="18" charset="0"/>
              </a:rPr>
              <a:t>опструкција</a:t>
            </a:r>
            <a:r>
              <a:rPr lang="hr-HR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лумена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спољашња.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Увећане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аденоидне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вегетације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туморски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процеси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епифаринксу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представљају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спољашње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механизме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опструкције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тубе.</a:t>
            </a:r>
            <a:endParaRPr lang="hr-HR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Запаљење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алергија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горњим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дисајним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путевима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доводе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едема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слузнице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тубе.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endParaRPr lang="hr-HR" b="1" dirty="0"/>
          </a:p>
          <a:p>
            <a:pPr eaLnBrk="1" hangingPunct="1">
              <a:defRPr/>
            </a:pPr>
            <a:endParaRPr lang="hr-HR" b="1" dirty="0"/>
          </a:p>
          <a:p>
            <a:pPr eaLnBrk="1" hangingPunct="1">
              <a:defRPr/>
            </a:pPr>
            <a:endParaRPr lang="hr-HR" b="1" dirty="0"/>
          </a:p>
          <a:p>
            <a:pPr eaLnBrk="1" hangingPunct="1">
              <a:defRPr/>
            </a:pPr>
            <a:endParaRPr lang="en-US" dirty="0"/>
          </a:p>
        </p:txBody>
      </p:sp>
      <p:sp>
        <p:nvSpPr>
          <p:cNvPr id="1310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sr-Cyrl-CS" b="1" dirty="0">
                <a:latin typeface="Times New Roman" pitchFamily="18" charset="0"/>
                <a:cs typeface="Times New Roman" pitchFamily="18" charset="0"/>
              </a:rPr>
              <a:t>Дисфункција</a:t>
            </a:r>
            <a:r>
              <a:rPr lang="hr-HR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b="1" dirty="0">
                <a:latin typeface="Times New Roman" pitchFamily="18" charset="0"/>
                <a:cs typeface="Times New Roman" pitchFamily="18" charset="0"/>
              </a:rPr>
              <a:t>Еустахијеве</a:t>
            </a:r>
            <a:r>
              <a:rPr lang="hr-HR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b="1" dirty="0">
                <a:latin typeface="Times New Roman" pitchFamily="18" charset="0"/>
                <a:cs typeface="Times New Roman" pitchFamily="18" charset="0"/>
              </a:rPr>
              <a:t>тубе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756566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Величина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аденоидних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вегетација.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Значајнија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дистрибуција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назофаринксу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паратубарно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однос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величине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аденоидних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вегетација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ширине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назофаринкса.</a:t>
            </a:r>
            <a:endParaRPr lang="sr-Latn-CS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Раст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аденоида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3.-5.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године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живота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доводи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смањења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назофарингеалног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ваздушног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простора.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Након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5.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године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живота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раст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волумен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назофаринкса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интензивира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увећава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CS" dirty="0">
                <a:latin typeface="Times New Roman" pitchFamily="18" charset="0"/>
                <a:cs typeface="Times New Roman" pitchFamily="18" charset="0"/>
              </a:rPr>
              <a:t>Дисфункција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Еустахијеве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тубе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540302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Најчешће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изолују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Pseudomonas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aeruginosa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Staphilococcus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aureus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Haemophulus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influenzae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Streptococcus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pneumoniae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  <a:endParaRPr lang="hr-HR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Углавном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заступљена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аеробна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флора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полибактеријске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инфекције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доминирају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Pseudomonas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aeruginosa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I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Staphilococcus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aureus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eaLnBrk="1" hangingPunct="1">
              <a:defRPr/>
            </a:pPr>
            <a:endParaRPr lang="en-US" dirty="0"/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Инфекција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945732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3" name="Rectangle 3"/>
          <p:cNvSpPr>
            <a:spLocks noGrp="1" noChangeArrowheads="1"/>
          </p:cNvSpPr>
          <p:nvPr>
            <p:ph idx="1"/>
          </p:nvPr>
        </p:nvSpPr>
        <p:spPr>
          <a:xfrm>
            <a:off x="634313" y="1779373"/>
            <a:ext cx="10058400" cy="3509319"/>
          </a:xfrm>
        </p:spPr>
        <p:txBody>
          <a:bodyPr/>
          <a:lstStyle/>
          <a:p>
            <a:pPr eaLnBrk="1" hangingPunct="1"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Велика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вируленција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узрочника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доводи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тешких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ирепарабилних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промена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при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акутним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епизодама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последичног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настанка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хроничних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форми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  <a:endParaRPr lang="hr-HR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Перфорације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бубне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опне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последица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акутног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отитиса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инфективних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болести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трауме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праћене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инфекцијом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  <a:endParaRPr lang="sr-Latn-CS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Нерационална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примена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антибиотика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бити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потпомажући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фактор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развоју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хроничног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запаљења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средњег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ува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defRPr/>
            </a:pPr>
            <a:endParaRPr lang="hr-HR" dirty="0"/>
          </a:p>
          <a:p>
            <a:pPr eaLnBrk="1" hangingPunct="1">
              <a:defRPr/>
            </a:pPr>
            <a:endParaRPr lang="en-US" dirty="0"/>
          </a:p>
        </p:txBody>
      </p:sp>
      <p:sp>
        <p:nvSpPr>
          <p:cNvPr id="128002" name="Rectangle 2"/>
          <p:cNvSpPr>
            <a:spLocks noGrp="1" noChangeArrowheads="1"/>
          </p:cNvSpPr>
          <p:nvPr>
            <p:ph type="title"/>
          </p:nvPr>
        </p:nvSpPr>
        <p:spPr>
          <a:xfrm>
            <a:off x="737287" y="726989"/>
            <a:ext cx="8229600" cy="808038"/>
          </a:xfrm>
        </p:spPr>
        <p:txBody>
          <a:bodyPr/>
          <a:lstStyle/>
          <a:p>
            <a:pPr eaLnBrk="1" hangingPunct="1">
              <a:defRPr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Инфекција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814256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7" name="Rectangle 3"/>
          <p:cNvSpPr>
            <a:spLocks noGrp="1" noChangeArrowheads="1"/>
          </p:cNvSpPr>
          <p:nvPr>
            <p:ph idx="1"/>
          </p:nvPr>
        </p:nvSpPr>
        <p:spPr>
          <a:xfrm>
            <a:off x="838199" y="1808205"/>
            <a:ext cx="9384957" cy="3307492"/>
          </a:xfrm>
        </p:spPr>
        <p:txBody>
          <a:bodyPr/>
          <a:lstStyle/>
          <a:p>
            <a:pPr eaLnBrk="1" hangingPunct="1"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Урођена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предиспозиција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слузнице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средњег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ува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тзв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hr-HR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"</a:t>
            </a:r>
            <a:r>
              <a:rPr lang="sr-Cyrl-CS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биолошки</a:t>
            </a:r>
            <a:r>
              <a:rPr lang="hr-HR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мање</a:t>
            </a:r>
            <a:r>
              <a:rPr lang="hr-HR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вредна</a:t>
            </a:r>
            <a:r>
              <a:rPr lang="hr-HR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слузница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  <a:endParaRPr lang="hr-HR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Мукозни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имунолошки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систем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представља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заштиту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првог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реда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  <a:endParaRPr lang="hr-HR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Суштину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овог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имунолошког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система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чине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бројни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лимфоцити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уз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базалну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мембрану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епитела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  <a:endParaRPr lang="hr-HR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en-US" dirty="0"/>
          </a:p>
        </p:txBody>
      </p:sp>
      <p:sp>
        <p:nvSpPr>
          <p:cNvPr id="12902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Локални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имунитет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29769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6359" y="586799"/>
            <a:ext cx="10515600" cy="2329125"/>
          </a:xfrm>
        </p:spPr>
        <p:txBody>
          <a:bodyPr/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Систем ваздушних простора у темпоралној кости обложен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 je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 слузницом једноредног цилиндричног епитела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.</a:t>
            </a:r>
            <a:endParaRPr lang="x-none" dirty="0">
              <a:latin typeface="Times New Roman" pitchFamily="18" charset="0"/>
              <a:cs typeface="Times New Roman" pitchFamily="18" charset="0"/>
            </a:endParaRP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Мастоидни наставак, бубна дупља и еустахијева туба.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Цео ваздушни систем је преко тубе повезан и отворен према спљашњој средини што има физиолошки значај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Ð ÐµÐ·ÑÐ»ÑÐ°Ñ ÑÐ»Ð¸ÐºÐ° Ð·Ð° srednje uv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14616" y="2891510"/>
            <a:ext cx="5945120" cy="37756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71330190"/>
      </p:ext>
    </p:extLst>
  </p:cSld>
  <p:clrMapOvr>
    <a:masterClrMapping/>
  </p:clrMapOvr>
  <p:transition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средњем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уву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постоје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три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биолошка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система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одбране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sr-Cyrl-CS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мукоцилијарни</a:t>
            </a:r>
            <a:r>
              <a:rPr lang="hr-HR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ензимски</a:t>
            </a:r>
            <a:r>
              <a:rPr lang="hr-HR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hr-HR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имунолошки</a:t>
            </a:r>
            <a:r>
              <a:rPr lang="en-US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hr-HR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Трепљасте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ћелије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секреторне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ћелије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мукус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чине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мукоцилијарни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транспортни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систем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  <a:endParaRPr lang="hr-HR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Ензимски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апарат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представљају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бројни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протеолитички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ензими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  <a:endParaRPr lang="hr-HR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b="1" dirty="0"/>
              <a:t> </a:t>
            </a:r>
          </a:p>
        </p:txBody>
      </p:sp>
      <p:sp>
        <p:nvSpPr>
          <p:cNvPr id="1341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Локални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имунитет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191082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1437502" y="1814383"/>
            <a:ext cx="9741244" cy="285647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Услед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посебних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анатомских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услова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стварање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имуноглобулина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средњем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уву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латентно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због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мање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могућности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доласка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додир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страним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антигенима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1437502" y="724930"/>
            <a:ext cx="8229600" cy="914400"/>
          </a:xfrm>
        </p:spPr>
        <p:txBody>
          <a:bodyPr/>
          <a:lstStyle/>
          <a:p>
            <a:pPr eaLnBrk="1" hangingPunct="1"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Имунитет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74529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1" name="Rectangle 3"/>
          <p:cNvSpPr>
            <a:spLocks noGrp="1" noChangeArrowheads="1"/>
          </p:cNvSpPr>
          <p:nvPr>
            <p:ph idx="1"/>
          </p:nvPr>
        </p:nvSpPr>
        <p:spPr>
          <a:xfrm>
            <a:off x="893804" y="2133600"/>
            <a:ext cx="10482649" cy="4191000"/>
          </a:xfrm>
        </p:spPr>
        <p:txBody>
          <a:bodyPr/>
          <a:lstStyle/>
          <a:p>
            <a:pPr eaLnBrk="1" hangingPunct="1"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Развојна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дисфункција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тубе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Карактеристике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базе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лобање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припоја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мишића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тензора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дечјем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узрасту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  <a:endParaRPr lang="hr-HR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Расцепи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меког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непца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  <a:endParaRPr lang="hr-HR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Различита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краниофацијална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морфологија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endParaRPr lang="sr-Latn-CS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endParaRPr lang="en-US" dirty="0"/>
          </a:p>
        </p:txBody>
      </p:sp>
      <p:sp>
        <p:nvSpPr>
          <p:cNvPr id="206850" name="Rectangle 2"/>
          <p:cNvSpPr>
            <a:spLocks noGrp="1" noChangeArrowheads="1"/>
          </p:cNvSpPr>
          <p:nvPr>
            <p:ph type="title"/>
          </p:nvPr>
        </p:nvSpPr>
        <p:spPr>
          <a:xfrm>
            <a:off x="638433" y="274638"/>
            <a:ext cx="10507362" cy="1858962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br>
              <a:rPr lang="sr-Cyrl-CS" b="1" dirty="0">
                <a:latin typeface="Times New Roman" pitchFamily="18" charset="0"/>
                <a:cs typeface="Times New Roman" pitchFamily="18" charset="0"/>
              </a:rPr>
            </a:br>
            <a:r>
              <a:rPr lang="sr-Cyrl-CS" dirty="0">
                <a:latin typeface="Times New Roman" pitchFamily="18" charset="0"/>
                <a:cs typeface="Times New Roman" pitchFamily="18" charset="0"/>
              </a:rPr>
              <a:t>Анатомско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развојне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карактеристике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средњег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ува</a:t>
            </a:r>
            <a:br>
              <a:rPr lang="sr-Latn-CS" b="1" dirty="0">
                <a:latin typeface="Times New Roman" pitchFamily="18" charset="0"/>
                <a:cs typeface="Times New Roman" pitchFamily="18" charset="0"/>
              </a:rPr>
            </a:b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9828430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830279" y="623656"/>
            <a:ext cx="8229600" cy="4495800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sr-Cyrl-CS" sz="5400" b="1" dirty="0">
                <a:latin typeface="Times New Roman" pitchFamily="18" charset="0"/>
                <a:cs typeface="Times New Roman" pitchFamily="18" charset="0"/>
              </a:rPr>
              <a:t>Хронична</a:t>
            </a:r>
            <a:r>
              <a:rPr lang="hr-HR" sz="5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5400" b="1" dirty="0">
                <a:latin typeface="Times New Roman" pitchFamily="18" charset="0"/>
                <a:cs typeface="Times New Roman" pitchFamily="18" charset="0"/>
              </a:rPr>
              <a:t>негнојна</a:t>
            </a:r>
            <a:r>
              <a:rPr lang="hr-HR" sz="5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5400" b="1" dirty="0">
                <a:latin typeface="Times New Roman" pitchFamily="18" charset="0"/>
                <a:cs typeface="Times New Roman" pitchFamily="18" charset="0"/>
              </a:rPr>
              <a:t>запаљења</a:t>
            </a:r>
            <a:r>
              <a:rPr lang="hr-HR" sz="5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5400" b="1" dirty="0">
                <a:latin typeface="Times New Roman" pitchFamily="18" charset="0"/>
                <a:cs typeface="Times New Roman" pitchFamily="18" charset="0"/>
              </a:rPr>
              <a:t>средњег</a:t>
            </a:r>
            <a:r>
              <a:rPr lang="hr-HR" sz="5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5400" b="1" dirty="0">
                <a:latin typeface="Times New Roman" pitchFamily="18" charset="0"/>
                <a:cs typeface="Times New Roman" pitchFamily="18" charset="0"/>
              </a:rPr>
              <a:t>ува</a:t>
            </a:r>
            <a:endParaRPr lang="en-US" sz="5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6183824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7" name="Rectangle 3"/>
          <p:cNvSpPr>
            <a:spLocks noGrp="1" noChangeArrowheads="1"/>
          </p:cNvSpPr>
          <p:nvPr>
            <p:ph idx="1"/>
          </p:nvPr>
        </p:nvSpPr>
        <p:spPr>
          <a:xfrm>
            <a:off x="1153298" y="1445740"/>
            <a:ext cx="8880389" cy="35814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sr-Cyrl-CS" sz="3600" b="1" dirty="0">
                <a:latin typeface="Times New Roman" pitchFamily="18" charset="0"/>
                <a:cs typeface="Times New Roman" pitchFamily="18" charset="0"/>
              </a:rPr>
              <a:t>СЕКРЕТОРНИ</a:t>
            </a:r>
            <a:r>
              <a:rPr lang="sr-Latn-CS" sz="3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600" b="1" dirty="0">
                <a:latin typeface="Times New Roman" pitchFamily="18" charset="0"/>
                <a:cs typeface="Times New Roman" pitchFamily="18" charset="0"/>
              </a:rPr>
              <a:t>ОТИТИС</a:t>
            </a:r>
            <a:r>
              <a:rPr lang="sr-Latn-CS" sz="3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600" b="1" dirty="0">
                <a:latin typeface="Times New Roman" pitchFamily="18" charset="0"/>
                <a:cs typeface="Times New Roman" pitchFamily="18" charset="0"/>
              </a:rPr>
              <a:t>МЕДИА</a:t>
            </a:r>
            <a:endParaRPr lang="sr-Latn-CS" sz="3600" b="1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sr-Cyrl-CS" sz="3600" b="1" dirty="0">
                <a:latin typeface="Times New Roman" pitchFamily="18" charset="0"/>
                <a:cs typeface="Times New Roman" pitchFamily="18" charset="0"/>
              </a:rPr>
              <a:t>АТЕЛЕКТАЗА</a:t>
            </a:r>
            <a:r>
              <a:rPr lang="sr-Latn-CS" sz="3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600" b="1" dirty="0">
                <a:latin typeface="Times New Roman" pitchFamily="18" charset="0"/>
                <a:cs typeface="Times New Roman" pitchFamily="18" charset="0"/>
              </a:rPr>
              <a:t>СРЕДЊЕГ</a:t>
            </a:r>
            <a:r>
              <a:rPr lang="sr-Latn-CS" sz="3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600" b="1" dirty="0">
                <a:latin typeface="Times New Roman" pitchFamily="18" charset="0"/>
                <a:cs typeface="Times New Roman" pitchFamily="18" charset="0"/>
              </a:rPr>
              <a:t>УВА</a:t>
            </a:r>
            <a:endParaRPr lang="sr-Latn-CS" sz="3600" b="1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sr-Cyrl-CS" sz="3600" b="1" dirty="0">
                <a:latin typeface="Times New Roman" pitchFamily="18" charset="0"/>
                <a:cs typeface="Times New Roman" pitchFamily="18" charset="0"/>
              </a:rPr>
              <a:t>АДХЕЗИВНИ</a:t>
            </a:r>
            <a:r>
              <a:rPr lang="sr-Latn-CS" sz="3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600" b="1" dirty="0">
                <a:latin typeface="Times New Roman" pitchFamily="18" charset="0"/>
                <a:cs typeface="Times New Roman" pitchFamily="18" charset="0"/>
              </a:rPr>
              <a:t>ОТИТИС</a:t>
            </a:r>
            <a:r>
              <a:rPr lang="sr-Latn-CS" sz="3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600" b="1" dirty="0">
                <a:latin typeface="Times New Roman" pitchFamily="18" charset="0"/>
                <a:cs typeface="Times New Roman" pitchFamily="18" charset="0"/>
              </a:rPr>
              <a:t>МЕДИА</a:t>
            </a:r>
            <a:endParaRPr lang="sr-Latn-CS" sz="3600" b="1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sr-Cyrl-CS" sz="3600" b="1" dirty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sr-Cyrl-RS" sz="3600" b="1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Cyrl-CS" sz="3600" b="1" dirty="0">
                <a:latin typeface="Times New Roman" pitchFamily="18" charset="0"/>
                <a:cs typeface="Times New Roman" pitchFamily="18" charset="0"/>
              </a:rPr>
              <a:t>МПАНОСКЛЕРОЗА</a:t>
            </a: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0354614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9" name="Rectangle 3"/>
          <p:cNvSpPr>
            <a:spLocks noGrp="1" noChangeArrowheads="1"/>
          </p:cNvSpPr>
          <p:nvPr>
            <p:ph idx="1"/>
          </p:nvPr>
        </p:nvSpPr>
        <p:spPr>
          <a:xfrm>
            <a:off x="624017" y="2018270"/>
            <a:ext cx="10604156" cy="2924432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Секреторни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отитис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медиа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хронично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негнојно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запаљење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средњег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ува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бубној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опни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нема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перфорације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тимпанални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кавум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пнеуматски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простори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средњег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ува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испуњени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секретом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  <a:endParaRPr lang="hr-HR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Припада</a:t>
            </a:r>
            <a:r>
              <a:rPr lang="sl-SI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групи</a:t>
            </a:r>
            <a:r>
              <a:rPr lang="sl-SI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тзв</a:t>
            </a:r>
            <a:r>
              <a:rPr lang="sl-SI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обољења</a:t>
            </a:r>
            <a:r>
              <a:rPr lang="sl-SI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затвореног</a:t>
            </a:r>
            <a:r>
              <a:rPr lang="sl-SI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ува</a:t>
            </a:r>
            <a:r>
              <a:rPr lang="sl-SI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хроничног</a:t>
            </a:r>
            <a:r>
              <a:rPr lang="sl-SI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тока</a:t>
            </a:r>
            <a:r>
              <a:rPr lang="sl-SI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sl-SI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изливом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  <a:endParaRPr lang="sl-SI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OTITIS</a:t>
            </a:r>
            <a:r>
              <a:rPr lang="hr-HR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MEDIA</a:t>
            </a:r>
            <a:r>
              <a:rPr lang="hr-HR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SECRETORIA</a:t>
            </a:r>
          </a:p>
        </p:txBody>
      </p:sp>
    </p:spTree>
    <p:extLst>
      <p:ext uri="{BB962C8B-B14F-4D97-AF65-F5344CB8AC3E}">
        <p14:creationId xmlns:p14="http://schemas.microsoft.com/office/powerpoint/2010/main" val="198247871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1878228"/>
            <a:ext cx="10354962" cy="3509319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endParaRPr lang="hr-HR" dirty="0"/>
          </a:p>
          <a:p>
            <a:pPr eaLnBrk="1" hangingPunct="1"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Присуство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секрета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уву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значи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дете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болује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секреторног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отита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eaLnBrk="1" hangingPunct="1"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САМО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ОНА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ДЕЦА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СЕКРЕТ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ЗАДРЖАВА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УШИМА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ДУЖЕ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ТРИ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МЕСЕЦА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ОБОЛЕЛА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Најчешћи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узрок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наглувости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je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деце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предшколског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узраста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eaLnBrk="1" hangingPunct="1"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Болест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непознате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етиологије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непредвидивог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тока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  <a:endParaRPr lang="hr-HR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endParaRPr lang="en-US" b="1" dirty="0"/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693599"/>
            <a:ext cx="10515600" cy="1325563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hr-HR" b="1" dirty="0">
                <a:latin typeface="Times New Roman" pitchFamily="18" charset="0"/>
                <a:cs typeface="Times New Roman" pitchFamily="18" charset="0"/>
              </a:rPr>
              <a:t>OTITIS MEDIA SECRETORIA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1995551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>
          <a:xfrm>
            <a:off x="632254" y="2394036"/>
            <a:ext cx="10515600" cy="230977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Прве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записе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секреторном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отиту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налазимо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још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1869.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године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када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Политзер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описао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први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пут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примену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аерационих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цевчица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лечењу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овог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обољења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  <a:endParaRPr lang="hr-HR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Педесетих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година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прошлог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века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долази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наглог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интересовања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ово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обољење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569312"/>
            <a:ext cx="10515600" cy="1325563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br>
              <a:rPr lang="sr-Cyrl-RS" b="1" dirty="0">
                <a:latin typeface="Times New Roman" pitchFamily="18" charset="0"/>
                <a:cs typeface="Times New Roman" pitchFamily="18" charset="0"/>
              </a:rPr>
            </a:br>
            <a:r>
              <a:rPr lang="hr-HR" b="1" dirty="0">
                <a:latin typeface="Times New Roman" pitchFamily="18" charset="0"/>
                <a:cs typeface="Times New Roman" pitchFamily="18" charset="0"/>
              </a:rPr>
              <a:t>OTITIS MEDIA SECRETORIA</a:t>
            </a:r>
            <a:br>
              <a:rPr lang="hr-HR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419017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>
          <a:xfrm>
            <a:off x="593125" y="2314833"/>
            <a:ext cx="10305534" cy="2907957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Болест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има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највећу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инциденцу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предшколском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узрасту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понекад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почиње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раном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детињству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ретко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после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десете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године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живота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eaLnBrk="1" hangingPunct="1"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Према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Тошу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, 80%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деце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току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првих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пет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година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живота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има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макар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једном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секрет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ушима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  <a:endParaRPr lang="hr-HR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неких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непознатих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разлога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чешће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обољевају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мушкарци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Ескими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амерички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Индијанци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Хиспано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613700"/>
            <a:ext cx="10515600" cy="1325563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br>
              <a:rPr lang="sr-Cyrl-RS" b="1" dirty="0">
                <a:latin typeface="Times New Roman" pitchFamily="18" charset="0"/>
                <a:cs typeface="Times New Roman" pitchFamily="18" charset="0"/>
              </a:rPr>
            </a:br>
            <a:r>
              <a:rPr lang="hr-HR" b="1" dirty="0">
                <a:latin typeface="Times New Roman" pitchFamily="18" charset="0"/>
                <a:cs typeface="Times New Roman" pitchFamily="18" charset="0"/>
              </a:rPr>
              <a:t>OTITIS MEDIA SECRETORIA</a:t>
            </a:r>
            <a:br>
              <a:rPr lang="hr-HR" dirty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7334416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>
          <a:xfrm>
            <a:off x="906162" y="2372498"/>
            <a:ext cx="9542855" cy="2669059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Најчешће се наводе три основне групе предиспонирајућих фактора:</a:t>
            </a:r>
          </a:p>
          <a:p>
            <a:pPr eaLnBrk="1" hangingPunct="1"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Поремећај функције Еустахијеве тубе, </a:t>
            </a:r>
          </a:p>
          <a:p>
            <a:pPr eaLnBrk="1" hangingPunct="1"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Инфекција и нерационална примена антибиотика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</a:t>
            </a:r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Поремећај локалног и општег имунитета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en-US" dirty="0"/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551556"/>
            <a:ext cx="10515600" cy="1325563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br>
              <a:rPr lang="sr-Cyrl-RS" b="1" dirty="0">
                <a:latin typeface="Times New Roman" pitchFamily="18" charset="0"/>
                <a:cs typeface="Times New Roman" pitchFamily="18" charset="0"/>
              </a:rPr>
            </a:br>
            <a:r>
              <a:rPr lang="hr-HR" b="1" dirty="0">
                <a:latin typeface="Times New Roman" pitchFamily="18" charset="0"/>
                <a:cs typeface="Times New Roman" pitchFamily="18" charset="0"/>
              </a:rPr>
              <a:t>OTITIS MEDIA SECRETORIA</a:t>
            </a:r>
            <a:br>
              <a:rPr lang="hr-HR" dirty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00840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Otitis media acuta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Представља вирусима или бактеријама изазвано запаљење слузнице Еустахијеве тубе,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бубне дупље и мастоидног наставка.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Клиничка слика и ток акутног отитиса зависи од узраста оболеле особе, зато је подела извршена према узрасту.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Отитиси у новорођенчади и одојчади, детета до друге године старости, особа средњег животног доба и геријатријских болесника.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2982931"/>
      </p:ext>
    </p:extLst>
  </p:cSld>
  <p:clrMapOvr>
    <a:masterClrMapping/>
  </p:clrMapOvr>
  <p:transition/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>
          <a:xfrm>
            <a:off x="1276865" y="1600200"/>
            <a:ext cx="10076935" cy="49530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sr-Cyrl-CS" b="1" dirty="0">
                <a:latin typeface="Times New Roman" pitchFamily="18" charset="0"/>
                <a:cs typeface="Times New Roman" pitchFamily="18" charset="0"/>
              </a:rPr>
              <a:t>ПАТОЛОШКО</a:t>
            </a:r>
            <a:r>
              <a:rPr lang="hr-HR" b="1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Cyrl-CS" b="1" dirty="0">
                <a:latin typeface="Times New Roman" pitchFamily="18" charset="0"/>
                <a:cs typeface="Times New Roman" pitchFamily="18" charset="0"/>
              </a:rPr>
              <a:t>АНАТОМСКЕ</a:t>
            </a:r>
            <a:r>
              <a:rPr lang="hr-HR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b="1" dirty="0">
                <a:latin typeface="Times New Roman" pitchFamily="18" charset="0"/>
                <a:cs typeface="Times New Roman" pitchFamily="18" charset="0"/>
              </a:rPr>
              <a:t>ПРОМЕНЕ</a:t>
            </a:r>
            <a:endParaRPr lang="hr-HR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Морфолошки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класификује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три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стадијума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:</a:t>
            </a:r>
            <a:endParaRPr lang="hr-HR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hr-HR" dirty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ИНИЦИЈАЛНИ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СТАДИЈУМ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метаплазија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слузнице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средњег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ува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секреторну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слузницу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endParaRPr lang="sr-Latn-CS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hr-HR" dirty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СЕКРЕТОРНИ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СТАДИЈУМ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повећање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густине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мукозних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жлезда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пехарастих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ћелија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defRPr/>
            </a:pPr>
            <a:r>
              <a:rPr lang="sr-Latn-CS" dirty="0"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ДЕГЕНЕРАТИВНИ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СТАДИЈУМ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dirty="0"/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>
              <a:defRPr/>
            </a:pPr>
            <a:r>
              <a:rPr lang="hr-HR" b="1" dirty="0">
                <a:latin typeface="Times New Roman" pitchFamily="18" charset="0"/>
                <a:cs typeface="Times New Roman" pitchFamily="18" charset="0"/>
              </a:rPr>
              <a:t>OTITIS MEDIA SECRETORIA</a:t>
            </a:r>
            <a:br>
              <a:rPr lang="hr-HR" dirty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9938455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1" name="Rectangle 3"/>
          <p:cNvSpPr>
            <a:spLocks noGrp="1" noChangeArrowheads="1"/>
          </p:cNvSpPr>
          <p:nvPr>
            <p:ph idx="1"/>
          </p:nvPr>
        </p:nvSpPr>
        <p:spPr>
          <a:xfrm>
            <a:off x="780535" y="1611442"/>
            <a:ext cx="10515600" cy="4351338"/>
          </a:xfrm>
        </p:spPr>
        <p:txBody>
          <a:bodyPr/>
          <a:lstStyle/>
          <a:p>
            <a:pPr eaLnBrk="1" hangingPunct="1">
              <a:defRPr/>
            </a:pPr>
            <a:endParaRPr lang="en-US" b="1" dirty="0"/>
          </a:p>
          <a:p>
            <a:pPr eaLnBrk="1" hangingPunct="1"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Болест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подмукла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настаје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постепено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без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јасних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симптома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eaLnBrk="1" hangingPunct="1"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25%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деце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слух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нормалан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,  </a:t>
            </a:r>
          </a:p>
          <a:p>
            <a:pPr eaLnBrk="1" hangingPunct="1"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Просечно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оштећење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слуха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оболелих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27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дБ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eaLnBrk="1" hangingPunct="1"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Болест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открива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веома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касно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када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функционалне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патолошкоанатомске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промене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иреверзибилне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defRPr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Клиничка слика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004865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>
          <a:xfrm>
            <a:off x="656968" y="1520825"/>
            <a:ext cx="10515600" cy="4351338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  <a:defRPr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Наглувост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доминантан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симптом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обично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открива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индиректно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Родитељи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примећују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деца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одазивају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њихове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позиве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појачавају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звук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телевизора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Спонтано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развија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вештина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очитавања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говора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усана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каткад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тешка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наглувост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примети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дуже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време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Речник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развој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говора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сиромашнији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обданишту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касније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школи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деца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постижу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слабији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успех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све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потпуног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заостајања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интелектуалном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развоју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hr-HR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Клиничка слика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739510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1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1825625"/>
            <a:ext cx="10515600" cy="3323024"/>
          </a:xfrm>
        </p:spPr>
        <p:txBody>
          <a:bodyPr/>
          <a:lstStyle/>
          <a:p>
            <a:pPr eaLnBrk="1" hangingPunct="1"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Већа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деца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жале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“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притисак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“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ушима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понекад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попримити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карактер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лаких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болова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eaLnBrk="1" hangingPunct="1"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Такође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жале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шумове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уву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(“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мућкање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глави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“)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Шумови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појачавају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при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сагињању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  <a:endParaRPr lang="hr-HR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Оваква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деца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склонија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инфекцијама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средњег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ува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када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болест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мења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карактер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Клиничка слика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2992098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>
          <a:xfrm>
            <a:off x="790832" y="2205681"/>
            <a:ext cx="10470291" cy="3223054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АНАМНЕЗА</a:t>
            </a:r>
            <a:endParaRPr lang="hr-HR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ОТОСКОСКИ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НАЛАЗ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- 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бубна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опна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увучена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боја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варијабилна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нормално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седефасто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сивкасте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црвене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чак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зелене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али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никада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није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јарко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црвене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боје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запаљења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eaLnBrk="1" hangingPunct="1"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Боја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бити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жућкаста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боје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ћилибара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боје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сламе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плавичаста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992659" y="339811"/>
            <a:ext cx="8229600" cy="16002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Дијагноза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3183262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5" descr="glueear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0"/>
            <a:ext cx="9144000" cy="680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99720497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4" descr="glueear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13708008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4" descr="serous-otitis_080520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0"/>
            <a:ext cx="7543800" cy="687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81372057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03563" y="152400"/>
            <a:ext cx="6286500" cy="647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90378827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sr-Cyrl-RS" sz="3200" b="1" dirty="0">
                <a:latin typeface="Times New Roman" pitchFamily="18" charset="0"/>
                <a:cs typeface="Times New Roman" pitchFamily="18" charset="0"/>
              </a:rPr>
              <a:t>     </a:t>
            </a:r>
            <a:endParaRPr lang="hr-HR" b="1" dirty="0"/>
          </a:p>
          <a:p>
            <a:pPr eaLnBrk="1" hangingPunct="1"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Тоналну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лиминарну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аудиометрију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треба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радити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деце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три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године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eaLnBrk="1" hangingPunct="1"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страрије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деце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аудиометрија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показује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кондуктивну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редукцију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слушне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перцепције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, 10-40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дБ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просечан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губитак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слуха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27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дБ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eaLnBrk="1" hangingPunct="1"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25%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случајева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слух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нормалан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1325563"/>
          </a:xfrm>
        </p:spPr>
        <p:txBody>
          <a:bodyPr>
            <a:noAutofit/>
          </a:bodyPr>
          <a:lstStyle/>
          <a:p>
            <a:r>
              <a:rPr lang="sr-Cyrl-RS" sz="4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4000" dirty="0">
                <a:latin typeface="Times New Roman" pitchFamily="18" charset="0"/>
                <a:cs typeface="Times New Roman" pitchFamily="18" charset="0"/>
              </a:rPr>
              <a:t>АУДИОЛОШКА</a:t>
            </a:r>
            <a:r>
              <a:rPr lang="hr-HR" sz="4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4000" dirty="0">
                <a:latin typeface="Times New Roman" pitchFamily="18" charset="0"/>
                <a:cs typeface="Times New Roman" pitchFamily="18" charset="0"/>
              </a:rPr>
              <a:t>ИСПИТИВАЊА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2915505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Подела акутних отитиса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 descr="F:\orl\20190721_13073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87571" y="1399249"/>
            <a:ext cx="4177085" cy="520573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62987602"/>
      </p:ext>
    </p:extLst>
  </p:cSld>
  <p:clrMapOvr>
    <a:masterClrMapping/>
  </p:clrMapOvr>
  <p:transition/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ТИМПАНОМЕТРИЈА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задебљала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бубна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опна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доводи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редукције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комплијансе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притисак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средњем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уву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негативан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ћемо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имати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тимпанограм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типа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  <a:endParaRPr lang="sr-Latn-CS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Пнеуматоскопија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смањена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мобилност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бубне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опне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7065465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3"/>
          <p:cNvSpPr>
            <a:spLocks noGrp="1" noChangeArrowheads="1"/>
          </p:cNvSpPr>
          <p:nvPr>
            <p:ph idx="1"/>
          </p:nvPr>
        </p:nvSpPr>
        <p:spPr>
          <a:xfrm>
            <a:off x="494911" y="1774524"/>
            <a:ext cx="10906896" cy="3822357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hr-HR" dirty="0"/>
              <a:t>    </a:t>
            </a:r>
          </a:p>
          <a:p>
            <a:pPr eaLnBrk="1" hangingPunct="1"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Уклањање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фактора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доприносе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појави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болести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риносинусне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инфекције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алергија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потхрањеност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опште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стање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здравља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лоши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социоекономски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услови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...)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</a:t>
            </a:r>
            <a:endParaRPr lang="hr-HR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Назални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деконгестиви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eaLnBrk="1" hangingPunct="1"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Муколитици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eaLnBrk="1" hangingPunct="1"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Кортикостероиди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669464" y="1058562"/>
            <a:ext cx="8229600" cy="715962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КОНЗЕРВАТИВНО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ЛЕЧЕЊЕ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0976557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1" name="Rectangle 3"/>
          <p:cNvSpPr>
            <a:spLocks noGrp="1" noChangeArrowheads="1"/>
          </p:cNvSpPr>
          <p:nvPr>
            <p:ph idx="1"/>
          </p:nvPr>
        </p:nvSpPr>
        <p:spPr>
          <a:xfrm>
            <a:off x="1981200" y="1143000"/>
            <a:ext cx="8229600" cy="54864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endParaRPr lang="sl-SI" dirty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sr-Cyrl-CS" sz="3600" b="1" dirty="0">
                <a:latin typeface="Times New Roman" pitchFamily="18" charset="0"/>
                <a:cs typeface="Times New Roman" pitchFamily="18" charset="0"/>
              </a:rPr>
              <a:t>Заснива</a:t>
            </a:r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600" b="1" dirty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600" b="1" dirty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600" b="1" dirty="0">
                <a:latin typeface="Times New Roman" pitchFamily="18" charset="0"/>
                <a:cs typeface="Times New Roman" pitchFamily="18" charset="0"/>
              </a:rPr>
              <a:t>принципима</a:t>
            </a:r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:</a:t>
            </a:r>
            <a:endParaRPr lang="sr-Latn-CS" sz="3600" b="1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en-US" b="1" dirty="0"/>
          </a:p>
          <a:p>
            <a:pPr eaLnBrk="1" hangingPunct="1">
              <a:defRPr/>
            </a:pPr>
            <a:r>
              <a:rPr lang="sr-Cyrl-CS" b="1" dirty="0">
                <a:latin typeface="Times New Roman" pitchFamily="18" charset="0"/>
                <a:cs typeface="Times New Roman" pitchFamily="18" charset="0"/>
              </a:rPr>
              <a:t>успостављања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b="1" dirty="0">
                <a:latin typeface="Times New Roman" pitchFamily="18" charset="0"/>
                <a:cs typeface="Times New Roman" pitchFamily="18" charset="0"/>
              </a:rPr>
              <a:t>вентилације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b="1" dirty="0">
                <a:latin typeface="Times New Roman" pitchFamily="18" charset="0"/>
                <a:cs typeface="Times New Roman" pitchFamily="18" charset="0"/>
              </a:rPr>
              <a:t>средњег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b="1" dirty="0">
                <a:latin typeface="Times New Roman" pitchFamily="18" charset="0"/>
                <a:cs typeface="Times New Roman" pitchFamily="18" charset="0"/>
              </a:rPr>
              <a:t>ува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eaLnBrk="1" hangingPunct="1">
              <a:defRPr/>
            </a:pPr>
            <a:r>
              <a:rPr lang="sr-Cyrl-CS" b="1" dirty="0">
                <a:latin typeface="Times New Roman" pitchFamily="18" charset="0"/>
                <a:cs typeface="Times New Roman" pitchFamily="18" charset="0"/>
              </a:rPr>
              <a:t>отклањања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b="1" dirty="0">
                <a:latin typeface="Times New Roman" pitchFamily="18" charset="0"/>
                <a:cs typeface="Times New Roman" pitchFamily="18" charset="0"/>
              </a:rPr>
              <a:t>жаришта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b="1" dirty="0">
                <a:latin typeface="Times New Roman" pitchFamily="18" charset="0"/>
                <a:cs typeface="Times New Roman" pitchFamily="18" charset="0"/>
              </a:rPr>
              <a:t>инфекције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.</a:t>
            </a:r>
            <a:endParaRPr lang="sr-Latn-CS" b="1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en-US" b="1" dirty="0"/>
          </a:p>
        </p:txBody>
      </p:sp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228600"/>
            <a:ext cx="8229600" cy="13716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br>
              <a:rPr lang="sr-Cyrl-CS" dirty="0">
                <a:latin typeface="Times New Roman" pitchFamily="18" charset="0"/>
                <a:cs typeface="Times New Roman" pitchFamily="18" charset="0"/>
              </a:rPr>
            </a:br>
            <a:r>
              <a:rPr lang="sr-Cyrl-CS" dirty="0">
                <a:latin typeface="Times New Roman" pitchFamily="18" charset="0"/>
                <a:cs typeface="Times New Roman" pitchFamily="18" charset="0"/>
              </a:rPr>
              <a:t>Хируршка</a:t>
            </a:r>
            <a:r>
              <a:rPr lang="sl-SI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терапија</a:t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3383867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9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1710215"/>
            <a:ext cx="10515600" cy="4351338"/>
          </a:xfrm>
        </p:spPr>
        <p:txBody>
          <a:bodyPr/>
          <a:lstStyle/>
          <a:p>
            <a:pPr>
              <a:buNone/>
              <a:defRPr/>
            </a:pPr>
            <a:r>
              <a:rPr lang="sr-Cyrl-CS" sz="3200" b="1" dirty="0">
                <a:latin typeface="Times New Roman" pitchFamily="18" charset="0"/>
                <a:cs typeface="Times New Roman" pitchFamily="18" charset="0"/>
              </a:rPr>
              <a:t>  Успостављање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b="1" dirty="0">
                <a:latin typeface="Times New Roman" pitchFamily="18" charset="0"/>
                <a:cs typeface="Times New Roman" pitchFamily="18" charset="0"/>
              </a:rPr>
              <a:t>вентилације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b="1" dirty="0">
                <a:latin typeface="Times New Roman" pitchFamily="18" charset="0"/>
                <a:cs typeface="Times New Roman" pitchFamily="18" charset="0"/>
              </a:rPr>
              <a:t>средњег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b="1" dirty="0">
                <a:latin typeface="Times New Roman" pitchFamily="18" charset="0"/>
                <a:cs typeface="Times New Roman" pitchFamily="18" charset="0"/>
              </a:rPr>
              <a:t>ува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:</a:t>
            </a:r>
            <a:endParaRPr lang="sr-Cyrl-CS" sz="3200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Постиже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парацентезом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инсерцијом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аерационе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цевчице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Циљ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постављања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аерационих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цевчица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изједначавање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притиска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ваздуха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дужем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временском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периоду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eaLnBrk="1" hangingPunct="1"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Подстичу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репарационе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промене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слузнице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под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утицајем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приспелог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ваздуха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3491570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1523784"/>
            <a:ext cx="10515600" cy="4351338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sr-Cyrl-CS" sz="4000" b="1" dirty="0">
                <a:latin typeface="Times New Roman" pitchFamily="18" charset="0"/>
                <a:cs typeface="Times New Roman" pitchFamily="18" charset="0"/>
              </a:rPr>
              <a:t>Отклањање</a:t>
            </a:r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4000" b="1" dirty="0">
                <a:latin typeface="Times New Roman" pitchFamily="18" charset="0"/>
                <a:cs typeface="Times New Roman" pitchFamily="18" charset="0"/>
              </a:rPr>
              <a:t>жаришта</a:t>
            </a:r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4000" b="1" dirty="0">
                <a:latin typeface="Times New Roman" pitchFamily="18" charset="0"/>
                <a:cs typeface="Times New Roman" pitchFamily="18" charset="0"/>
              </a:rPr>
              <a:t>инфекције</a:t>
            </a:r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eaLnBrk="1" hangingPunct="1">
              <a:defRPr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Аденоидектомија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  <a:endParaRPr lang="sr-Latn-CS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Циљ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операције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само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одстранити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механичку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опструкцију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фарингеалних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ушћа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туба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већ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жаришта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инфекције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079879970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1568172"/>
            <a:ext cx="10515600" cy="4351338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Хирургију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избора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представља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парацентеза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пласирањем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аерационих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цевчица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Отварање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бубне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опне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ради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евакуације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секрета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описано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још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17.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веку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Политзер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1869.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први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поставља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цевчицу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начињен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зарез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бубној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опни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би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побољшао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дренажни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ефекат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учинио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га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трајним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88048772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3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1514907"/>
            <a:ext cx="10515600" cy="4351338"/>
          </a:xfrm>
        </p:spPr>
        <p:txBody>
          <a:bodyPr/>
          <a:lstStyle/>
          <a:p>
            <a:pPr eaLnBrk="1" hangingPunct="1"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Методу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свакодневну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праксу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увео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Армстронг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1954.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године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тада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данас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она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представља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најчешће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извођену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хируршку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интервенцију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општој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анестезији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Парацентеза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начини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i="1" u="sng" dirty="0">
                <a:latin typeface="Times New Roman" pitchFamily="18" charset="0"/>
                <a:cs typeface="Times New Roman" pitchFamily="18" charset="0"/>
              </a:rPr>
              <a:t>предње</a:t>
            </a:r>
            <a:r>
              <a:rPr lang="hr-HR" i="1" u="sng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Cyrl-CS" i="1" u="sng" dirty="0">
                <a:latin typeface="Times New Roman" pitchFamily="18" charset="0"/>
                <a:cs typeface="Times New Roman" pitchFamily="18" charset="0"/>
              </a:rPr>
              <a:t>доњем</a:t>
            </a:r>
            <a:r>
              <a:rPr lang="hr-HR" i="1" u="sng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i="1" u="sng" dirty="0">
                <a:latin typeface="Times New Roman" pitchFamily="18" charset="0"/>
                <a:cs typeface="Times New Roman" pitchFamily="18" charset="0"/>
              </a:rPr>
              <a:t>квадранту</a:t>
            </a:r>
            <a:r>
              <a:rPr lang="hr-HR" i="1" u="sng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бубне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опне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након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аспирације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секрета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пласира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начињени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отвор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аерациона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цевчица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Цевчице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имају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пречник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око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2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mm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шупљина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1 – 1,5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mm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3576100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870" y="329513"/>
            <a:ext cx="6965092" cy="6103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0225399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cevcica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0"/>
            <a:ext cx="6858000" cy="681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24761521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4" descr="cevcic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20989" y="0"/>
            <a:ext cx="7019925" cy="680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608236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Етиологија акутног отитиса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Почиње као вирусна инфекција  горњих респираторних путева, а касније у случају неотпорности организма или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неадекватне терапије надовезује се бактеријска инфекција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.</a:t>
            </a:r>
            <a:endParaRPr lang="x-none" dirty="0">
              <a:latin typeface="Times New Roman" pitchFamily="18" charset="0"/>
              <a:cs typeface="Times New Roman" pitchFamily="18" charset="0"/>
            </a:endParaRP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Најчешћи пут ширења инфекције је риногени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 Обично се акутни отитис завршава на нивоу вирусне инфекције и код већине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спонтаро санира.</a:t>
            </a:r>
          </a:p>
          <a:p>
            <a:r>
              <a:rPr lang="sr-Cyrl-RS" dirty="0">
                <a:latin typeface="Times New Roman" pitchFamily="18" charset="0"/>
                <a:cs typeface="Times New Roman" pitchFamily="18" charset="0"/>
              </a:rPr>
              <a:t>Запаљење р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еђе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настаје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инфекциј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ом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 из спољашње средине кроз перфорирану бубну опну после повреде или хематогеним путем током инфективних болести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1397244"/>
      </p:ext>
    </p:extLst>
  </p:cSld>
  <p:clrMapOvr>
    <a:masterClrMapping/>
  </p:clrMapOvr>
  <p:transition/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Rectangle 3"/>
          <p:cNvSpPr>
            <a:spLocks noGrp="1" noChangeArrowheads="1"/>
          </p:cNvSpPr>
          <p:nvPr>
            <p:ph idx="1"/>
          </p:nvPr>
        </p:nvSpPr>
        <p:spPr>
          <a:xfrm>
            <a:off x="772937" y="1751012"/>
            <a:ext cx="10515600" cy="3355975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Аерационе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цевчице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остају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бубној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опни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2 – 6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месеци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након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чега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их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организам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спонтано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елиминише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eaLnBrk="1" hangingPunct="1"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приближно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1/3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деце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потребно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их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поново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пласирати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око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10%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случајева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ова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интервенција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индикована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више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2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пута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defRPr/>
            </a:pPr>
            <a:r>
              <a:rPr lang="sr-Cyrl-CS" i="1" dirty="0">
                <a:latin typeface="Times New Roman" pitchFamily="18" charset="0"/>
                <a:cs typeface="Times New Roman" pitchFamily="18" charset="0"/>
              </a:rPr>
              <a:t>Деца</a:t>
            </a:r>
            <a:r>
              <a:rPr lang="hr-HR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i="1" dirty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hr-HR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i="1" dirty="0">
                <a:latin typeface="Times New Roman" pitchFamily="18" charset="0"/>
                <a:cs typeface="Times New Roman" pitchFamily="18" charset="0"/>
              </a:rPr>
              <a:t>аерационим</a:t>
            </a:r>
            <a:r>
              <a:rPr lang="hr-HR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i="1" dirty="0">
                <a:latin typeface="Times New Roman" pitchFamily="18" charset="0"/>
                <a:cs typeface="Times New Roman" pitchFamily="18" charset="0"/>
              </a:rPr>
              <a:t>цевчицама</a:t>
            </a:r>
            <a:r>
              <a:rPr lang="hr-HR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i="1" dirty="0">
                <a:latin typeface="Times New Roman" pitchFamily="18" charset="0"/>
                <a:cs typeface="Times New Roman" pitchFamily="18" charset="0"/>
              </a:rPr>
              <a:t>супротно</a:t>
            </a:r>
            <a:r>
              <a:rPr lang="hr-HR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i="1" dirty="0">
                <a:latin typeface="Times New Roman" pitchFamily="18" charset="0"/>
                <a:cs typeface="Times New Roman" pitchFamily="18" charset="0"/>
              </a:rPr>
              <a:t>многим</a:t>
            </a:r>
            <a:r>
              <a:rPr lang="hr-HR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i="1" dirty="0">
                <a:latin typeface="Times New Roman" pitchFamily="18" charset="0"/>
                <a:cs typeface="Times New Roman" pitchFamily="18" charset="0"/>
              </a:rPr>
              <a:t>мишљењима</a:t>
            </a:r>
            <a:r>
              <a:rPr lang="hr-HR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i="1" dirty="0">
                <a:latin typeface="Times New Roman" pitchFamily="18" charset="0"/>
                <a:cs typeface="Times New Roman" pitchFamily="18" charset="0"/>
              </a:rPr>
              <a:t>немају</a:t>
            </a:r>
            <a:r>
              <a:rPr lang="hr-HR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i="1" dirty="0">
                <a:latin typeface="Times New Roman" pitchFamily="18" charset="0"/>
                <a:cs typeface="Times New Roman" pitchFamily="18" charset="0"/>
              </a:rPr>
              <a:t>никаквих</a:t>
            </a:r>
            <a:r>
              <a:rPr lang="hr-HR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i="1" dirty="0">
                <a:latin typeface="Times New Roman" pitchFamily="18" charset="0"/>
                <a:cs typeface="Times New Roman" pitchFamily="18" charset="0"/>
              </a:rPr>
              <a:t>ограничења</a:t>
            </a:r>
            <a:r>
              <a:rPr lang="hr-HR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i="1" dirty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hr-HR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i="1" dirty="0">
                <a:latin typeface="Times New Roman" pitchFamily="18" charset="0"/>
                <a:cs typeface="Times New Roman" pitchFamily="18" charset="0"/>
              </a:rPr>
              <a:t>нормалан</a:t>
            </a:r>
            <a:r>
              <a:rPr lang="hr-HR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i="1" dirty="0">
                <a:latin typeface="Times New Roman" pitchFamily="18" charset="0"/>
                <a:cs typeface="Times New Roman" pitchFamily="18" charset="0"/>
              </a:rPr>
              <a:t>живот</a:t>
            </a:r>
            <a:r>
              <a:rPr lang="hr-HR" i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r-Cyrl-CS" i="1" dirty="0">
                <a:latin typeface="Times New Roman" pitchFamily="18" charset="0"/>
                <a:cs typeface="Times New Roman" pitchFamily="18" charset="0"/>
              </a:rPr>
              <a:t>Поред</a:t>
            </a:r>
            <a:r>
              <a:rPr lang="hr-HR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i="1" dirty="0">
                <a:latin typeface="Times New Roman" pitchFamily="18" charset="0"/>
                <a:cs typeface="Times New Roman" pitchFamily="18" charset="0"/>
              </a:rPr>
              <a:t>осталог</a:t>
            </a:r>
            <a:r>
              <a:rPr lang="hr-HR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i="1" dirty="0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hr-HR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i="1" dirty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hr-HR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i="1" dirty="0">
                <a:latin typeface="Times New Roman" pitchFamily="18" charset="0"/>
                <a:cs typeface="Times New Roman" pitchFamily="18" charset="0"/>
              </a:rPr>
              <a:t>нормално</a:t>
            </a:r>
            <a:r>
              <a:rPr lang="hr-HR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i="1" dirty="0">
                <a:latin typeface="Times New Roman" pitchFamily="18" charset="0"/>
                <a:cs typeface="Times New Roman" pitchFamily="18" charset="0"/>
              </a:rPr>
              <a:t>купати</a:t>
            </a:r>
            <a:r>
              <a:rPr lang="hr-HR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i="1" dirty="0">
                <a:latin typeface="Times New Roman" pitchFamily="18" charset="0"/>
                <a:cs typeface="Times New Roman" pitchFamily="18" charset="0"/>
              </a:rPr>
              <a:t>без</a:t>
            </a:r>
            <a:r>
              <a:rPr lang="hr-HR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i="1" dirty="0">
                <a:latin typeface="Times New Roman" pitchFamily="18" charset="0"/>
                <a:cs typeface="Times New Roman" pitchFamily="18" charset="0"/>
              </a:rPr>
              <a:t>икакве</a:t>
            </a:r>
            <a:r>
              <a:rPr lang="hr-HR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i="1" dirty="0">
                <a:latin typeface="Times New Roman" pitchFamily="18" charset="0"/>
                <a:cs typeface="Times New Roman" pitchFamily="18" charset="0"/>
              </a:rPr>
              <a:t>заштите.</a:t>
            </a:r>
            <a:endParaRPr lang="en-US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9314950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1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1084655"/>
            <a:ext cx="10515600" cy="4351338"/>
          </a:xfrm>
        </p:spPr>
        <p:txBody>
          <a:bodyPr>
            <a:normAutofit/>
          </a:bodyPr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b="1" dirty="0"/>
              <a:t>  </a:t>
            </a:r>
            <a:r>
              <a:rPr lang="sr-Cyrl-CS" sz="3900" b="1" dirty="0">
                <a:latin typeface="Times New Roman" pitchFamily="18" charset="0"/>
                <a:cs typeface="Times New Roman" pitchFamily="18" charset="0"/>
              </a:rPr>
              <a:t>Цевчице</a:t>
            </a:r>
            <a:r>
              <a:rPr lang="hr-HR" sz="39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900" b="1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hr-HR" sz="39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900" b="1" dirty="0">
                <a:latin typeface="Times New Roman" pitchFamily="18" charset="0"/>
                <a:cs typeface="Times New Roman" pitchFamily="18" charset="0"/>
              </a:rPr>
              <a:t>бубној</a:t>
            </a:r>
            <a:r>
              <a:rPr lang="hr-HR" sz="39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900" b="1" dirty="0">
                <a:latin typeface="Times New Roman" pitchFamily="18" charset="0"/>
                <a:cs typeface="Times New Roman" pitchFamily="18" charset="0"/>
              </a:rPr>
              <a:t>опни</a:t>
            </a:r>
            <a:r>
              <a:rPr lang="hr-HR" sz="39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900" b="1" dirty="0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hr-HR" sz="39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900" b="1" dirty="0">
                <a:latin typeface="Times New Roman" pitchFamily="18" charset="0"/>
                <a:cs typeface="Times New Roman" pitchFamily="18" charset="0"/>
              </a:rPr>
              <a:t>бити</a:t>
            </a:r>
            <a:r>
              <a:rPr lang="hr-HR" sz="39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900" b="1" dirty="0">
                <a:latin typeface="Times New Roman" pitchFamily="18" charset="0"/>
                <a:cs typeface="Times New Roman" pitchFamily="18" charset="0"/>
              </a:rPr>
              <a:t>узрок</a:t>
            </a:r>
            <a:r>
              <a:rPr lang="hr-HR" sz="39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900" b="1" dirty="0">
                <a:latin typeface="Times New Roman" pitchFamily="18" charset="0"/>
                <a:cs typeface="Times New Roman" pitchFamily="18" charset="0"/>
              </a:rPr>
              <a:t>различитим</a:t>
            </a:r>
            <a:r>
              <a:rPr lang="hr-HR" sz="39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900" b="1" dirty="0">
                <a:latin typeface="Times New Roman" pitchFamily="18" charset="0"/>
                <a:cs typeface="Times New Roman" pitchFamily="18" charset="0"/>
              </a:rPr>
              <a:t>компликацијама</a:t>
            </a:r>
            <a:r>
              <a:rPr lang="en-US" sz="3900" b="1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eaLnBrk="1" hangingPunct="1">
              <a:defRPr/>
            </a:pPr>
            <a:endParaRPr lang="en-US" b="1" dirty="0"/>
          </a:p>
          <a:p>
            <a:pPr eaLnBrk="1" hangingPunct="1"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склерозација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калцификација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мањег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већег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дела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бубне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опне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,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стварање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ожиљака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бубној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опни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,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резидуалне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перфорације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после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одстрањења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цевчица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,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полипи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кавуму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, 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ретким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случајевима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бити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узрок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настанка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холестеатома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9215836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2384918"/>
            <a:ext cx="10515600" cy="2684231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l-SI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англосаксонској</a:t>
            </a:r>
            <a:r>
              <a:rPr lang="sl-SI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литератури</a:t>
            </a:r>
            <a:r>
              <a:rPr lang="sl-SI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sl-SI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наводи</a:t>
            </a:r>
            <a:r>
              <a:rPr lang="sl-SI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sl-SI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посебан</a:t>
            </a:r>
            <a:r>
              <a:rPr lang="sl-SI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клинички</a:t>
            </a:r>
            <a:r>
              <a:rPr lang="sl-SI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ентитет</a:t>
            </a:r>
            <a:r>
              <a:rPr lang="sl-SI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негнојног</a:t>
            </a:r>
            <a:r>
              <a:rPr lang="sl-SI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запаљенског</a:t>
            </a:r>
            <a:r>
              <a:rPr lang="sl-SI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хроничног</a:t>
            </a:r>
            <a:r>
              <a:rPr lang="sl-SI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процеса</a:t>
            </a:r>
            <a:r>
              <a:rPr lang="sl-SI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средњег</a:t>
            </a:r>
            <a:r>
              <a:rPr lang="sl-SI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ува</a:t>
            </a:r>
            <a:r>
              <a:rPr lang="sl-SI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sl-SI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sl-SI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sl-SI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правилу</a:t>
            </a:r>
            <a:r>
              <a:rPr lang="sl-SI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повезан</a:t>
            </a:r>
            <a:r>
              <a:rPr lang="sl-SI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sl-SI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дисфункцијом</a:t>
            </a:r>
            <a:r>
              <a:rPr lang="sl-SI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Еустахијеве</a:t>
            </a:r>
            <a:r>
              <a:rPr lang="sl-SI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тубе</a:t>
            </a:r>
            <a:r>
              <a:rPr lang="sl-SI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Представља</a:t>
            </a:r>
            <a:r>
              <a:rPr lang="sl-SI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последицу</a:t>
            </a:r>
            <a:r>
              <a:rPr lang="sl-SI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секреторног</a:t>
            </a:r>
            <a:r>
              <a:rPr lang="sl-SI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sl-SI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супуративног</a:t>
            </a:r>
            <a:r>
              <a:rPr lang="sl-SI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отитиса</a:t>
            </a:r>
            <a:r>
              <a:rPr lang="sl-SI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Симптоми</a:t>
            </a:r>
            <a:r>
              <a:rPr lang="sl-SI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sl-SI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наглувост</a:t>
            </a:r>
            <a:r>
              <a:rPr lang="sl-SI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кондуктивног</a:t>
            </a:r>
            <a:r>
              <a:rPr lang="sl-SI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типа</a:t>
            </a:r>
            <a:r>
              <a:rPr lang="sl-SI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l-SI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зујање</a:t>
            </a:r>
            <a:r>
              <a:rPr lang="sl-SI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l-SI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уву</a:t>
            </a:r>
            <a:r>
              <a:rPr lang="sl-SI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658089"/>
            <a:ext cx="10515600" cy="1325563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br>
              <a:rPr lang="sr-Cyrl-RS" sz="4900" b="1" i="1" dirty="0">
                <a:latin typeface="Times New Roman" pitchFamily="18" charset="0"/>
                <a:cs typeface="Times New Roman" pitchFamily="18" charset="0"/>
              </a:rPr>
            </a:br>
            <a:r>
              <a:rPr lang="sl-SI" sz="4900" i="1" dirty="0">
                <a:latin typeface="Times New Roman" pitchFamily="18" charset="0"/>
                <a:cs typeface="Times New Roman" pitchFamily="18" charset="0"/>
              </a:rPr>
              <a:t>Atelectasis auris mediae</a:t>
            </a:r>
            <a:br>
              <a:rPr lang="hr-HR" sz="4000" dirty="0"/>
            </a:b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950267759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Највећи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број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аутора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данас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слаже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секреторни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отитис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медија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ателектаза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средњег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ува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адхезивни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отитис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медија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тимпаносклероза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ствари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различите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фазе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истог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патолошког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процеса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Неки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аутори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указују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сваки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њих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јави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посебан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клинички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ентитет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defRPr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Sade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Berco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(1976.)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доказали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ателектаза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средњег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ува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већини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случајева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представља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последицу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било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секреторног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било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супуративног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отитис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медије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br>
              <a:rPr lang="sr-Cyrl-RS" i="1" dirty="0">
                <a:latin typeface="Times New Roman" pitchFamily="18" charset="0"/>
                <a:cs typeface="Times New Roman" pitchFamily="18" charset="0"/>
              </a:rPr>
            </a:br>
            <a:r>
              <a:rPr lang="sl-SI" i="1" dirty="0">
                <a:latin typeface="Times New Roman" pitchFamily="18" charset="0"/>
                <a:cs typeface="Times New Roman" pitchFamily="18" charset="0"/>
              </a:rPr>
              <a:t>Atelectasis auris mediae</a:t>
            </a:r>
            <a:br>
              <a:rPr lang="hr-HR" dirty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8410146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1" name="Rectangle 3"/>
          <p:cNvSpPr>
            <a:spLocks noGrp="1" noChangeArrowheads="1"/>
          </p:cNvSpPr>
          <p:nvPr>
            <p:ph idx="1"/>
          </p:nvPr>
        </p:nvSpPr>
        <p:spPr>
          <a:xfrm>
            <a:off x="838201" y="1825625"/>
            <a:ext cx="8206946" cy="4351338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Основна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клиничка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карактеристика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овог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обољења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јесте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ретракција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бубне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опне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Бубна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опна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најчешће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ретрахована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целини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показивати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ретракцију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различитог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степена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eaLnBrk="1" hangingPunct="1"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додирује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инкус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eaLnBrk="1" hangingPunct="1"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обавија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инкус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малеус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eaLnBrk="1" hangingPunct="1"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непосредном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контакту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промонторијумом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њега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делимично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срасла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en-US" b="1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br>
              <a:rPr lang="sr-Cyrl-RS" i="1" dirty="0">
                <a:latin typeface="Times New Roman" pitchFamily="18" charset="0"/>
                <a:cs typeface="Times New Roman" pitchFamily="18" charset="0"/>
              </a:rPr>
            </a:br>
            <a:r>
              <a:rPr lang="sl-SI" i="1" dirty="0">
                <a:latin typeface="Times New Roman" pitchFamily="18" charset="0"/>
                <a:cs typeface="Times New Roman" pitchFamily="18" charset="0"/>
              </a:rPr>
              <a:t>Atelectasis auris mediae</a:t>
            </a:r>
            <a:br>
              <a:rPr lang="hr-HR" dirty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0179" name="Picture 4" descr="atelektaya srednjeg uv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45147" y="3384166"/>
            <a:ext cx="2836411" cy="2538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78150555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Ретракцијом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најчешће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захваћени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задње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горњи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квадрант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централни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део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бубне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опне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док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ретракције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предње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горњем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квадранту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доста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ретко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јављају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Хистолошка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истраживања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показују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мањи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већи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губитак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фиброзног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слоја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бубне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опне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Степен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губитка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овог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слоја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корелацији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степеном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ретракције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defRPr/>
            </a:pPr>
            <a:endParaRPr lang="en-US" b="1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sr-Cyrl-RS" sz="4900" i="1" dirty="0">
                <a:latin typeface="Times New Roman" pitchFamily="18" charset="0"/>
                <a:cs typeface="Times New Roman" pitchFamily="18" charset="0"/>
              </a:rPr>
            </a:br>
            <a:r>
              <a:rPr lang="sl-SI" sz="4900" i="1" dirty="0">
                <a:latin typeface="Times New Roman" pitchFamily="18" charset="0"/>
                <a:cs typeface="Times New Roman" pitchFamily="18" charset="0"/>
              </a:rPr>
              <a:t>Atelectasis auris mediae</a:t>
            </a:r>
            <a:br>
              <a:rPr lang="hr-HR" sz="3200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1568279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 noChangeArrowheads="1"/>
          </p:cNvSpPr>
          <p:nvPr>
            <p:ph idx="1"/>
          </p:nvPr>
        </p:nvSpPr>
        <p:spPr>
          <a:xfrm>
            <a:off x="906161" y="685800"/>
            <a:ext cx="10618573" cy="54102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sr-Cyrl-CS" sz="4400" dirty="0">
                <a:latin typeface="Times New Roman" pitchFamily="18" charset="0"/>
                <a:cs typeface="Times New Roman" pitchFamily="18" charset="0"/>
              </a:rPr>
              <a:t>Отоскопски</a:t>
            </a:r>
            <a:r>
              <a:rPr lang="hr-HR" sz="4400" b="1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hr-HR" b="1" dirty="0"/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</a:p>
          <a:p>
            <a:pPr eaLnBrk="1" hangingPunct="1">
              <a:defRPr/>
            </a:pPr>
            <a:endParaRPr lang="en-US" b="1" dirty="0"/>
          </a:p>
          <a:p>
            <a:pPr eaLnBrk="1" hangingPunct="1"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бубна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опна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веома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истањена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због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недостатка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фиброзног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слоја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eaLnBrk="1" hangingPunct="1"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ожиљно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промењена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због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зарасле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перфорације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), </a:t>
            </a:r>
          </a:p>
          <a:p>
            <a:pPr eaLnBrk="1" hangingPunct="1"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транспарентна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олакшава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посматрање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детаља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средњем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уву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евентуално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кроз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овако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транспарентну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бубну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опну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можемо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запазити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некрозу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инкуса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појаву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гранулационог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ткива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969305810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5" name="Rectangle 3"/>
          <p:cNvSpPr>
            <a:spLocks noGrp="1" noChangeArrowheads="1"/>
          </p:cNvSpPr>
          <p:nvPr>
            <p:ph idx="1"/>
          </p:nvPr>
        </p:nvSpPr>
        <p:spPr>
          <a:xfrm>
            <a:off x="947351" y="228600"/>
            <a:ext cx="10536195" cy="6400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endParaRPr lang="sr-Cyrl-CS" sz="4400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sr-Cyrl-CS" sz="4400" dirty="0">
                <a:latin typeface="Times New Roman" pitchFamily="18" charset="0"/>
                <a:cs typeface="Times New Roman" pitchFamily="18" charset="0"/>
              </a:rPr>
              <a:t>Терапија</a:t>
            </a:r>
            <a:r>
              <a:rPr lang="sl-SI" sz="44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sl-SI" sz="1200" b="1" dirty="0"/>
          </a:p>
          <a:p>
            <a:pPr eaLnBrk="1" hangingPunct="1"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Артефицијална</a:t>
            </a:r>
            <a:r>
              <a:rPr lang="sl-SI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аерација</a:t>
            </a:r>
            <a:r>
              <a:rPr lang="sl-SI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простора</a:t>
            </a:r>
            <a:r>
              <a:rPr lang="sl-SI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средњег</a:t>
            </a:r>
            <a:r>
              <a:rPr lang="sl-SI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ува</a:t>
            </a:r>
            <a:r>
              <a:rPr lang="sl-SI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Политзер</a:t>
            </a:r>
            <a:r>
              <a:rPr lang="sl-SI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терапија</a:t>
            </a:r>
            <a:r>
              <a:rPr lang="sl-SI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инсерција</a:t>
            </a:r>
            <a:r>
              <a:rPr lang="sl-SI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аерационе</a:t>
            </a:r>
            <a:r>
              <a:rPr lang="sl-SI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цевчице</a:t>
            </a:r>
            <a:r>
              <a:rPr lang="sl-SI" dirty="0">
                <a:latin typeface="Times New Roman" pitchFamily="18" charset="0"/>
                <a:cs typeface="Times New Roman" pitchFamily="18" charset="0"/>
              </a:rPr>
              <a:t>);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уклањање</a:t>
            </a:r>
            <a:r>
              <a:rPr lang="sl-SI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потенцијаних</a:t>
            </a:r>
            <a:r>
              <a:rPr lang="sl-SI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узрока</a:t>
            </a:r>
            <a:r>
              <a:rPr lang="sl-SI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тубарне</a:t>
            </a:r>
            <a:r>
              <a:rPr lang="sl-SI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дисфункције</a:t>
            </a:r>
            <a:r>
              <a:rPr lang="sl-SI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eaLnBrk="1" hangingPunct="1"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Терапија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избора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парацентеза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пласирањем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аерационих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цевчица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en-US" b="1" dirty="0"/>
          </a:p>
          <a:p>
            <a:pPr eaLnBrk="1" hangingPunct="1">
              <a:buFont typeface="Wingdings" pitchFamily="2" charset="2"/>
              <a:buNone/>
              <a:defRPr/>
            </a:pPr>
            <a:endParaRPr lang="en-US" dirty="0"/>
          </a:p>
        </p:txBody>
      </p:sp>
      <p:pic>
        <p:nvPicPr>
          <p:cNvPr id="54275" name="Picture 4" descr="cevcic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09238" y="3724550"/>
            <a:ext cx="3235411" cy="29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48731161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Адхезивни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отитис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хронични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неспецифични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запаљенски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процес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средњег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ува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  <a:endParaRPr lang="sr-Latn-CS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Настаје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последица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хроничне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дисфункције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тубе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аудитиве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ексудативних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запаљенских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процеса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средњем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уву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то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i="1" u="sng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hr-HR" i="1" u="sng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i="1" u="sng" dirty="0">
                <a:latin typeface="Times New Roman" pitchFamily="18" charset="0"/>
                <a:cs typeface="Times New Roman" pitchFamily="18" charset="0"/>
              </a:rPr>
              <a:t>случајевима</a:t>
            </a:r>
            <a:r>
              <a:rPr lang="hr-HR" i="1" u="sng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i="1" u="sng" dirty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hr-HR" i="1" u="sng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i="1" u="sng" dirty="0">
                <a:latin typeface="Times New Roman" pitchFamily="18" charset="0"/>
                <a:cs typeface="Times New Roman" pitchFamily="18" charset="0"/>
              </a:rPr>
              <a:t>интактном</a:t>
            </a:r>
            <a:r>
              <a:rPr lang="hr-HR" i="1" u="sng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i="1" u="sng" dirty="0">
                <a:latin typeface="Times New Roman" pitchFamily="18" charset="0"/>
                <a:cs typeface="Times New Roman" pitchFamily="18" charset="0"/>
              </a:rPr>
              <a:t>бубном</a:t>
            </a:r>
            <a:r>
              <a:rPr lang="hr-HR" i="1" u="sng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i="1" u="sng" dirty="0">
                <a:latin typeface="Times New Roman" pitchFamily="18" charset="0"/>
                <a:cs typeface="Times New Roman" pitchFamily="18" charset="0"/>
              </a:rPr>
              <a:t>опном</a:t>
            </a:r>
            <a:r>
              <a:rPr lang="hr-HR" i="1" u="sng" dirty="0">
                <a:latin typeface="Times New Roman" pitchFamily="18" charset="0"/>
                <a:cs typeface="Times New Roman" pitchFamily="18" charset="0"/>
              </a:rPr>
              <a:t>.</a:t>
            </a:r>
            <a:endParaRPr lang="hr-HR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dirty="0"/>
              <a:t> </a:t>
            </a:r>
          </a:p>
        </p:txBody>
      </p:sp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>
              <a:defRPr/>
            </a:pPr>
            <a:br>
              <a:rPr lang="sr-Cyrl-RS" b="1" i="1" dirty="0">
                <a:latin typeface="Times New Roman" pitchFamily="18" charset="0"/>
                <a:cs typeface="Times New Roman" pitchFamily="18" charset="0"/>
              </a:rPr>
            </a:br>
            <a:r>
              <a:rPr lang="en-US" i="1" dirty="0">
                <a:latin typeface="Times New Roman" pitchFamily="18" charset="0"/>
                <a:cs typeface="Times New Roman" pitchFamily="18" charset="0"/>
              </a:rPr>
              <a:t>Otitis media </a:t>
            </a:r>
            <a:r>
              <a:rPr lang="en-US" i="1" dirty="0" err="1">
                <a:latin typeface="Times New Roman" pitchFamily="18" charset="0"/>
                <a:cs typeface="Times New Roman" pitchFamily="18" charset="0"/>
              </a:rPr>
              <a:t>adhaesiva</a:t>
            </a:r>
            <a:br>
              <a:rPr lang="hr-HR" i="1" dirty="0">
                <a:latin typeface="Times New Roman" pitchFamily="18" charset="0"/>
                <a:cs typeface="Times New Roman" pitchFamily="18" charset="0"/>
              </a:rPr>
            </a:br>
            <a:endParaRPr lang="en-US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7989777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Адхезивни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отитис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треба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разликовати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других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врста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адхезивних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процеса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јаве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различитих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стања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eaLnBrk="1" hangingPunct="1"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хронични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отитиси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перфорацијом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бубне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опне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eaLnBrk="1" hangingPunct="1"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хируршка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оштећења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слузнице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средњег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ува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eaLnBrk="1" hangingPunct="1"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реакција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слузнице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иритативни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имплантирани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страни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материјал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средњем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уву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др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br>
              <a:rPr lang="sr-Cyrl-RS" i="1" dirty="0">
                <a:latin typeface="Times New Roman" pitchFamily="18" charset="0"/>
                <a:cs typeface="Times New Roman" pitchFamily="18" charset="0"/>
              </a:rPr>
            </a:br>
            <a:r>
              <a:rPr lang="en-US" i="1" dirty="0">
                <a:latin typeface="Times New Roman" pitchFamily="18" charset="0"/>
                <a:cs typeface="Times New Roman" pitchFamily="18" charset="0"/>
              </a:rPr>
              <a:t>Otitis media </a:t>
            </a:r>
            <a:r>
              <a:rPr lang="en-US" i="1" dirty="0" err="1">
                <a:latin typeface="Times New Roman" pitchFamily="18" charset="0"/>
                <a:cs typeface="Times New Roman" pitchFamily="18" charset="0"/>
              </a:rPr>
              <a:t>adhaesiva</a:t>
            </a:r>
            <a:br>
              <a:rPr lang="hr-HR" i="1" dirty="0">
                <a:latin typeface="Times New Roman" pitchFamily="18" charset="0"/>
                <a:cs typeface="Times New Roman" pitchFamily="18" charset="0"/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81146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1417253"/>
            <a:ext cx="10515600" cy="4351338"/>
          </a:xfrm>
        </p:spPr>
        <p:txBody>
          <a:bodyPr/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Код 80% деце старије од годину дана болест спонтано престаје током 3-4 дана.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У осталих 20% болест напредује услед бактеријске суперинфекције,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захтева интензивно лечење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и може да изазове озбиљне компликације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.</a:t>
            </a:r>
            <a:endParaRPr lang="x-none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dirty="0">
                <a:latin typeface="Times New Roman" pitchFamily="18" charset="0"/>
                <a:cs typeface="Times New Roman" pitchFamily="18" charset="0"/>
              </a:rPr>
              <a:t>Проузроковачи: </a:t>
            </a:r>
            <a:r>
              <a:rPr lang="el-GR" dirty="0">
                <a:latin typeface="Times New Roman" pitchFamily="18" charset="0"/>
                <a:cs typeface="Times New Roman" pitchFamily="18" charset="0"/>
              </a:rPr>
              <a:t>β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hemolitički streptokok, Haemofilus infuencae, Streptococcus pneumoniae,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Moraxella catar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rh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alis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7027929"/>
      </p:ext>
    </p:extLst>
  </p:cSld>
  <p:clrMapOvr>
    <a:masterClrMapping/>
  </p:clrMapOvr>
  <p:transition/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Обољење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пролази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кроз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три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стадијума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терминални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стадијум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стадијум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зрелих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фиброзних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адхезија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губитак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аерације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мастоидног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наставка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без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коштане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ресорпције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најчешће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дугом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краку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инкуса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Симптоми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перзистентна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наглувост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осећај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запушености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ува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најчешће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након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бројних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епизода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секреторног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отита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.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br>
              <a:rPr lang="sr-Cyrl-RS" i="1" dirty="0">
                <a:latin typeface="Times New Roman" pitchFamily="18" charset="0"/>
                <a:cs typeface="Times New Roman" pitchFamily="18" charset="0"/>
              </a:rPr>
            </a:br>
            <a:r>
              <a:rPr lang="en-US" i="1" dirty="0">
                <a:latin typeface="Times New Roman" pitchFamily="18" charset="0"/>
                <a:cs typeface="Times New Roman" pitchFamily="18" charset="0"/>
              </a:rPr>
              <a:t>Otitis media </a:t>
            </a:r>
            <a:r>
              <a:rPr lang="en-US" i="1" dirty="0" err="1">
                <a:latin typeface="Times New Roman" pitchFamily="18" charset="0"/>
                <a:cs typeface="Times New Roman" pitchFamily="18" charset="0"/>
              </a:rPr>
              <a:t>adhaesiva</a:t>
            </a:r>
            <a:br>
              <a:rPr lang="hr-HR" i="1" dirty="0">
                <a:latin typeface="Times New Roman" pitchFamily="18" charset="0"/>
                <a:cs typeface="Times New Roman" pitchFamily="18" charset="0"/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4176670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3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1690688"/>
            <a:ext cx="10515600" cy="3578397"/>
          </a:xfrm>
        </p:spPr>
        <p:txBody>
          <a:bodyPr/>
          <a:lstStyle/>
          <a:p>
            <a:pPr eaLnBrk="1" hangingPunct="1">
              <a:defRPr/>
            </a:pPr>
            <a:endParaRPr lang="hr-HR" dirty="0"/>
          </a:p>
          <a:p>
            <a:pPr eaLnBrk="1" hangingPunct="1"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Отоскопски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видимо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истањену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бубну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опну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ретраховану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целости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појединим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деловима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eaLnBrk="1" hangingPunct="1"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Светлосни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рефлекс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најчешће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недостаје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због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недостатка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фиброзног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слоја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анатомски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детаљи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пренаглашени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eaLnBrk="1" hangingPunct="1"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Поједине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адхезије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видети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при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отоскопији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нарочито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отомикроскопији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693599"/>
            <a:ext cx="10515600" cy="1325563"/>
          </a:xfrm>
        </p:spPr>
        <p:txBody>
          <a:bodyPr>
            <a:noAutofit/>
          </a:bodyPr>
          <a:lstStyle/>
          <a:p>
            <a:br>
              <a:rPr lang="sr-Cyrl-RS" i="1" dirty="0">
                <a:latin typeface="Times New Roman" pitchFamily="18" charset="0"/>
                <a:cs typeface="Times New Roman" pitchFamily="18" charset="0"/>
              </a:rPr>
            </a:br>
            <a:r>
              <a:rPr lang="en-US" i="1" dirty="0">
                <a:latin typeface="Times New Roman" pitchFamily="18" charset="0"/>
                <a:cs typeface="Times New Roman" pitchFamily="18" charset="0"/>
              </a:rPr>
              <a:t>Otitis media </a:t>
            </a:r>
            <a:r>
              <a:rPr lang="en-US" i="1" dirty="0" err="1">
                <a:latin typeface="Times New Roman" pitchFamily="18" charset="0"/>
                <a:cs typeface="Times New Roman" pitchFamily="18" charset="0"/>
              </a:rPr>
              <a:t>adhaesiva</a:t>
            </a:r>
            <a:br>
              <a:rPr lang="hr-HR" i="1" dirty="0">
                <a:latin typeface="Times New Roman" pitchFamily="18" charset="0"/>
                <a:cs typeface="Times New Roman" pitchFamily="18" charset="0"/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2957979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 descr="atelektaza 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55092" y="638433"/>
            <a:ext cx="5618206" cy="4999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010297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7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1825625"/>
            <a:ext cx="9291221" cy="4351338"/>
          </a:xfrm>
        </p:spPr>
        <p:txBody>
          <a:bodyPr/>
          <a:lstStyle/>
          <a:p>
            <a:pPr eaLnBrk="1" hangingPunct="1"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Аудиолошки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налаз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показује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различит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степен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кондуктивне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редукције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слушне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перцепције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обично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умереног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степена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(20-60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дБ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eaLnBrk="1" hangingPunct="1"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Тимпанограм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најчешће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АС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ТИПА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пиком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помереним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ка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негативним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вредностима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–100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–200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кПа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defRPr/>
            </a:pPr>
            <a:endParaRPr lang="en-US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br>
              <a:rPr lang="sr-Cyrl-RS" i="1" dirty="0">
                <a:latin typeface="Times New Roman" pitchFamily="18" charset="0"/>
                <a:cs typeface="Times New Roman" pitchFamily="18" charset="0"/>
              </a:rPr>
            </a:br>
            <a:r>
              <a:rPr lang="en-US" i="1" dirty="0">
                <a:latin typeface="Times New Roman" pitchFamily="18" charset="0"/>
                <a:cs typeface="Times New Roman" pitchFamily="18" charset="0"/>
              </a:rPr>
              <a:t>Otitis media </a:t>
            </a:r>
            <a:r>
              <a:rPr lang="en-US" i="1" dirty="0" err="1">
                <a:latin typeface="Times New Roman" pitchFamily="18" charset="0"/>
                <a:cs typeface="Times New Roman" pitchFamily="18" charset="0"/>
              </a:rPr>
              <a:t>adhaesiva</a:t>
            </a:r>
            <a:br>
              <a:rPr lang="hr-HR" i="1" dirty="0">
                <a:latin typeface="Times New Roman" pitchFamily="18" charset="0"/>
                <a:cs typeface="Times New Roman" pitchFamily="18" charset="0"/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6650435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Терапија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подразумева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артефицијалну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аерацију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простора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средњег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ува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уз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санацију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потенцијалних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ринофаринксних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узрока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  <a:endParaRPr lang="sr-Latn-CS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Резултати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лечења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условљени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функционалним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стањем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Еустахијеве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тубе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  <a:endParaRPr lang="sr-Latn-CS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Хируршка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терапија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састоји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експлорацији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кавума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адхезиолизи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br>
              <a:rPr lang="sr-Cyrl-RS" i="1" dirty="0">
                <a:latin typeface="Times New Roman" pitchFamily="18" charset="0"/>
                <a:cs typeface="Times New Roman" pitchFamily="18" charset="0"/>
              </a:rPr>
            </a:br>
            <a:r>
              <a:rPr lang="en-US" i="1" dirty="0">
                <a:latin typeface="Times New Roman" pitchFamily="18" charset="0"/>
                <a:cs typeface="Times New Roman" pitchFamily="18" charset="0"/>
              </a:rPr>
              <a:t>Otitis media </a:t>
            </a:r>
            <a:r>
              <a:rPr lang="en-US" i="1" dirty="0" err="1">
                <a:latin typeface="Times New Roman" pitchFamily="18" charset="0"/>
                <a:cs typeface="Times New Roman" pitchFamily="18" charset="0"/>
              </a:rPr>
              <a:t>adhaesiva</a:t>
            </a:r>
            <a:br>
              <a:rPr lang="hr-HR" i="1" dirty="0">
                <a:latin typeface="Times New Roman" pitchFamily="18" charset="0"/>
                <a:cs typeface="Times New Roman" pitchFamily="18" charset="0"/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9239153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1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2457635"/>
            <a:ext cx="10291118" cy="2504983"/>
          </a:xfrm>
        </p:spPr>
        <p:txBody>
          <a:bodyPr/>
          <a:lstStyle/>
          <a:p>
            <a:pPr eaLnBrk="1" hangingPunct="1"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Врста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хроничног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негнојног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отитиса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стварањем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колагених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плоча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субепителном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слоју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слузнице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средњег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ува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.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Морфолошки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тимпаносклеротичне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плоче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карактерише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присуство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хијалиног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материјала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без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ћелијских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елемената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крвних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судова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b="1" dirty="0"/>
          </a:p>
        </p:txBody>
      </p:sp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649211"/>
            <a:ext cx="10515600" cy="1325563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br>
              <a:rPr lang="sr-Cyrl-RS" i="1" dirty="0">
                <a:latin typeface="Times New Roman" pitchFamily="18" charset="0"/>
                <a:cs typeface="Times New Roman" pitchFamily="18" charset="0"/>
              </a:rPr>
            </a:br>
            <a:r>
              <a:rPr lang="hr-HR" i="1" dirty="0">
                <a:latin typeface="Times New Roman" pitchFamily="18" charset="0"/>
                <a:cs typeface="Times New Roman" pitchFamily="18" charset="0"/>
              </a:rPr>
              <a:t>Tympanosclerosis</a:t>
            </a:r>
            <a:endParaRPr lang="en-US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327946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3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2260631"/>
            <a:ext cx="10515600" cy="4351338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Најчешће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дијагностикује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одраслих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обзиром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сматра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прође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више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година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десетине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година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иницијалног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инфламаторног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процеса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средњег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ува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развоја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тимпаносклерозе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  <a:endParaRPr lang="sr-Latn-CS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Ексудативни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отитис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предиспонирајуће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стање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каснији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настанак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тимпаносклерозе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782376"/>
            <a:ext cx="10515600" cy="1325563"/>
          </a:xfrm>
        </p:spPr>
        <p:txBody>
          <a:bodyPr>
            <a:normAutofit/>
          </a:bodyPr>
          <a:lstStyle/>
          <a:p>
            <a:r>
              <a:rPr lang="hr-HR" i="1" dirty="0">
                <a:latin typeface="Times New Roman" pitchFamily="18" charset="0"/>
                <a:cs typeface="Times New Roman" pitchFamily="18" charset="0"/>
              </a:rPr>
              <a:t>Tympanosclerosis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6105131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7" name="Rectangle 3"/>
          <p:cNvSpPr>
            <a:spLocks noGrp="1" noChangeArrowheads="1"/>
          </p:cNvSpPr>
          <p:nvPr>
            <p:ph idx="1"/>
          </p:nvPr>
        </p:nvSpPr>
        <p:spPr>
          <a:xfrm>
            <a:off x="740546" y="2207364"/>
            <a:ext cx="10515600" cy="4351338"/>
          </a:xfrm>
        </p:spPr>
        <p:txBody>
          <a:bodyPr/>
          <a:lstStyle/>
          <a:p>
            <a:pPr eaLnBrk="1" hangingPunct="1"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Тимпаносклеротичне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плоче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налазе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карактеристичним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местима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предео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око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стапеса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овалног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прозора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испод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проминенције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фацијалног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канала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горњи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део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промонторијума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.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Ређе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тимпаносклероза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јавља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атику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још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ређе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хипотимпанону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Еустахијевој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туби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ниши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округлог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прозора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мастоидном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наставку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defRPr/>
            </a:pPr>
            <a:endParaRPr lang="en-US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613700"/>
            <a:ext cx="10515600" cy="1325563"/>
          </a:xfrm>
        </p:spPr>
        <p:txBody>
          <a:bodyPr>
            <a:normAutofit/>
          </a:bodyPr>
          <a:lstStyle/>
          <a:p>
            <a:r>
              <a:rPr lang="hr-HR" i="1" dirty="0">
                <a:latin typeface="Times New Roman" pitchFamily="18" charset="0"/>
                <a:cs typeface="Times New Roman" pitchFamily="18" charset="0"/>
              </a:rPr>
              <a:t>Tympanosclerosis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5843768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endParaRPr lang="en-US" b="1" dirty="0"/>
          </a:p>
          <a:p>
            <a:pPr eaLnBrk="1" hangingPunct="1"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Основна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клиничка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карактеристика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овог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обољења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прогресивна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погоршавајућа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наглувост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зујање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оба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ува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Анамнестички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обично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добијамо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податке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рецидивантним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отитима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понављаним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епизодама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секреторног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отита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неких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болесника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постоји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изражена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риносинусна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алергија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1325563"/>
          </a:xfrm>
        </p:spPr>
        <p:txBody>
          <a:bodyPr>
            <a:normAutofit/>
          </a:bodyPr>
          <a:lstStyle/>
          <a:p>
            <a:r>
              <a:rPr lang="sr-Cyrl-RS" dirty="0">
                <a:latin typeface="Times New Roman" pitchFamily="18" charset="0"/>
                <a:cs typeface="Times New Roman" pitchFamily="18" charset="0"/>
              </a:rPr>
              <a:t>Клиничка слика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0997505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5" name="Rectangle 3"/>
          <p:cNvSpPr>
            <a:spLocks noGrp="1" noChangeArrowheads="1"/>
          </p:cNvSpPr>
          <p:nvPr>
            <p:ph idx="1"/>
          </p:nvPr>
        </p:nvSpPr>
        <p:spPr>
          <a:xfrm>
            <a:off x="607540" y="1627917"/>
            <a:ext cx="6822990" cy="4351338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Отоскопски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налазимо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истањену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бубну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опну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њој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присутне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беличасте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плакове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eaLnBrk="1" hangingPunct="1"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Бубна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опна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најчешће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увучена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анатомски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детаљи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пренаглашени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светлосни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рефлекс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разливен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недостаје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eaLnBrk="1" hangingPunct="1"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Кроз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истањену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бубну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опну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можемо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видети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беличасте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плакове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слузници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тимпаналног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кавума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dirty="0">
                <a:latin typeface="Times New Roman" pitchFamily="18" charset="0"/>
                <a:cs typeface="Times New Roman" pitchFamily="18" charset="0"/>
              </a:rPr>
              <a:t>Клиничка слика</a:t>
            </a:r>
            <a:endParaRPr lang="en-US" dirty="0"/>
          </a:p>
        </p:txBody>
      </p:sp>
      <p:pic>
        <p:nvPicPr>
          <p:cNvPr id="66563" name="Picture 4" descr="timpanoskleroy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1624" y="1887260"/>
            <a:ext cx="4620905" cy="415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461680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4579</Words>
  <Application>Microsoft Office PowerPoint</Application>
  <PresentationFormat>Widescreen</PresentationFormat>
  <Paragraphs>388</Paragraphs>
  <Slides>103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103</vt:i4>
      </vt:variant>
    </vt:vector>
  </HeadingPairs>
  <TitlesOfParts>
    <vt:vector size="109" baseType="lpstr">
      <vt:lpstr>Arial</vt:lpstr>
      <vt:lpstr>Calibri</vt:lpstr>
      <vt:lpstr>Calibri Light</vt:lpstr>
      <vt:lpstr>Times New Roman</vt:lpstr>
      <vt:lpstr>Wingdings</vt:lpstr>
      <vt:lpstr>Office Theme</vt:lpstr>
      <vt:lpstr>- Болести Еустахијеве тубе - Акутна запаљења средњег ува - Хронична негнојна запаљења средњег ува </vt:lpstr>
      <vt:lpstr>Опструкција Еустахијеве тубе </vt:lpstr>
      <vt:lpstr>Стално отоворена Еустахијева туба</vt:lpstr>
      <vt:lpstr>Акутни запаљенски процеси средњег ува</vt:lpstr>
      <vt:lpstr>PowerPoint Presentation</vt:lpstr>
      <vt:lpstr>Otitis media acuta</vt:lpstr>
      <vt:lpstr>Подела акутних отитиса</vt:lpstr>
      <vt:lpstr>Етиологија акутног отитиса</vt:lpstr>
      <vt:lpstr>PowerPoint Presentation</vt:lpstr>
      <vt:lpstr>Патогенеза акутног отитиса</vt:lpstr>
      <vt:lpstr>PowerPoint Presentation</vt:lpstr>
      <vt:lpstr>PowerPoint Presentation</vt:lpstr>
      <vt:lpstr>Акутни отитиси у новорођенчади и одојчади</vt:lpstr>
      <vt:lpstr>PowerPoint Presentation</vt:lpstr>
      <vt:lpstr>PowerPoint Presentation</vt:lpstr>
      <vt:lpstr>Обичан облик отоантритиса</vt:lpstr>
      <vt:lpstr>Општи облик отоантритиса</vt:lpstr>
      <vt:lpstr>PowerPoint Presentation</vt:lpstr>
      <vt:lpstr>PowerPoint Presentation</vt:lpstr>
      <vt:lpstr>Терапија</vt:lpstr>
      <vt:lpstr>PowerPoint Presentation</vt:lpstr>
      <vt:lpstr>Акутно запаљење средњег ува код предшколске и школске деце и одраслих</vt:lpstr>
      <vt:lpstr>PowerPoint Presentation</vt:lpstr>
      <vt:lpstr>PowerPoint Presentation</vt:lpstr>
      <vt:lpstr>Акутно запаљење средњег ува код акутних инфективних болести</vt:lpstr>
      <vt:lpstr>Mucosus otitis</vt:lpstr>
      <vt:lpstr>PowerPoint Presentation</vt:lpstr>
      <vt:lpstr>Рекурентни отитиси</vt:lpstr>
      <vt:lpstr>PowerPoint Presentation</vt:lpstr>
      <vt:lpstr>PowerPoint Presentation</vt:lpstr>
      <vt:lpstr>Mastoiditis acuta</vt:lpstr>
      <vt:lpstr>Латентни облик</vt:lpstr>
      <vt:lpstr>Манифестни облик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ХРОНИЧНА ЗАПАЉЕЊА СРЕДЊЕГ УВА</vt:lpstr>
      <vt:lpstr>ДЕФИНИЦИЈА</vt:lpstr>
      <vt:lpstr>PowerPoint Presentation</vt:lpstr>
      <vt:lpstr>КЛИНИЧКА КЛАСИФИКАЦИЈА ХРОНИЧНИХ ОТИТА</vt:lpstr>
      <vt:lpstr>ЕТИОЛОГИЈА</vt:lpstr>
      <vt:lpstr>Дисфункција Еустахијеве тубе</vt:lpstr>
      <vt:lpstr>Дисфункција Еустахијеве тубе</vt:lpstr>
      <vt:lpstr>Дисфункција Еустахијеве тубе</vt:lpstr>
      <vt:lpstr>Инфекција</vt:lpstr>
      <vt:lpstr>Инфекција</vt:lpstr>
      <vt:lpstr>Локални имунитет</vt:lpstr>
      <vt:lpstr>Локални имунитет</vt:lpstr>
      <vt:lpstr>Имунитет</vt:lpstr>
      <vt:lpstr> Анатомско-развојне карактеристике средњег ува </vt:lpstr>
      <vt:lpstr>Хронична негнојна запаљења средњег ува</vt:lpstr>
      <vt:lpstr>PowerPoint Presentation</vt:lpstr>
      <vt:lpstr>OTITIS MEDIA SECRETORIA</vt:lpstr>
      <vt:lpstr>OTITIS MEDIA SECRETORIA</vt:lpstr>
      <vt:lpstr> OTITIS MEDIA SECRETORIA </vt:lpstr>
      <vt:lpstr> OTITIS MEDIA SECRETORIA </vt:lpstr>
      <vt:lpstr> OTITIS MEDIA SECRETORIA </vt:lpstr>
      <vt:lpstr>OTITIS MEDIA SECRETORIA </vt:lpstr>
      <vt:lpstr> Клиничка слика</vt:lpstr>
      <vt:lpstr> Клиничка слика</vt:lpstr>
      <vt:lpstr> Клиничка слика</vt:lpstr>
      <vt:lpstr>Дијагноза</vt:lpstr>
      <vt:lpstr>PowerPoint Presentation</vt:lpstr>
      <vt:lpstr>PowerPoint Presentation</vt:lpstr>
      <vt:lpstr>PowerPoint Presentation</vt:lpstr>
      <vt:lpstr>PowerPoint Presentation</vt:lpstr>
      <vt:lpstr> АУДИОЛОШКА ИСПИТИВАЊА</vt:lpstr>
      <vt:lpstr>PowerPoint Presentation</vt:lpstr>
      <vt:lpstr>КОНЗЕРВАТИВНО ЛЕЧЕЊЕ</vt:lpstr>
      <vt:lpstr> Хируршка терапија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Atelectasis auris mediae </vt:lpstr>
      <vt:lpstr> Atelectasis auris mediae </vt:lpstr>
      <vt:lpstr> Atelectasis auris mediae </vt:lpstr>
      <vt:lpstr> Atelectasis auris mediae </vt:lpstr>
      <vt:lpstr>PowerPoint Presentation</vt:lpstr>
      <vt:lpstr>PowerPoint Presentation</vt:lpstr>
      <vt:lpstr> Otitis media adhaesiva </vt:lpstr>
      <vt:lpstr> Otitis media adhaesiva </vt:lpstr>
      <vt:lpstr> Otitis media adhaesiva </vt:lpstr>
      <vt:lpstr> Otitis media adhaesiva </vt:lpstr>
      <vt:lpstr>PowerPoint Presentation</vt:lpstr>
      <vt:lpstr> Otitis media adhaesiva </vt:lpstr>
      <vt:lpstr> Otitis media adhaesiva </vt:lpstr>
      <vt:lpstr> Tympanosclerosis</vt:lpstr>
      <vt:lpstr>Tympanosclerosis</vt:lpstr>
      <vt:lpstr>Tympanosclerosis</vt:lpstr>
      <vt:lpstr>Клиничка слика</vt:lpstr>
      <vt:lpstr>Клиничка слика</vt:lpstr>
      <vt:lpstr> Аудиолошка испитивања </vt:lpstr>
      <vt:lpstr>Аудиолошка испитивања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- Болести Еустахијеве тубе - Акутна запаљења средњег ува - Хронична негнојна запаљења средњег ува</dc:title>
  <dc:creator>Microsoft account</dc:creator>
  <cp:lastModifiedBy>Branislav Belic</cp:lastModifiedBy>
  <cp:revision>8</cp:revision>
  <dcterms:created xsi:type="dcterms:W3CDTF">2024-01-30T20:11:16Z</dcterms:created>
  <dcterms:modified xsi:type="dcterms:W3CDTF">2024-02-06T19:24:26Z</dcterms:modified>
</cp:coreProperties>
</file>